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1" autoAdjust="0"/>
    <p:restoredTop sz="94245" autoAdjust="0"/>
  </p:normalViewPr>
  <p:slideViewPr>
    <p:cSldViewPr>
      <p:cViewPr varScale="1">
        <p:scale>
          <a:sx n="97" d="100"/>
          <a:sy n="97" d="100"/>
        </p:scale>
        <p:origin x="175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43C823-3F2A-4A75-AA1C-C06A87631F19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F9F8879-E4FD-49C0-92EB-7B0FA17E0C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79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58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57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22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7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0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48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3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1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4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27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7610" y="38872"/>
            <a:ext cx="8836609" cy="6702497"/>
            <a:chOff x="137610" y="38872"/>
            <a:chExt cx="8836609" cy="6702497"/>
          </a:xfrm>
        </p:grpSpPr>
        <p:grpSp>
          <p:nvGrpSpPr>
            <p:cNvPr id="67" name="Grupo 66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68" name="Grupo 67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70" name="Conector recto 69"/>
                <p:cNvCxnSpPr>
                  <a:stCxn id="107" idx="4"/>
                  <a:endCxn id="112" idx="0"/>
                </p:cNvCxnSpPr>
                <p:nvPr/>
              </p:nvCxnSpPr>
              <p:spPr>
                <a:xfrm>
                  <a:off x="6356383" y="3648956"/>
                  <a:ext cx="0" cy="2128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" name="Grupo 70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73" name="Conector recto 72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Grupo 76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78" name="Conector angular 77"/>
                    <p:cNvCxnSpPr>
                      <a:stCxn id="109" idx="2"/>
                    </p:cNvCxnSpPr>
                    <p:nvPr/>
                  </p:nvCxnSpPr>
                  <p:spPr>
                    <a:xfrm rot="16200000" flipH="1">
                      <a:off x="2302209" y="3150126"/>
                      <a:ext cx="386045" cy="3463961"/>
                    </a:xfrm>
                    <a:prstGeom prst="bentConnector2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upo 78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80" name="Grupo 79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83" name="Conector recto 82"/>
                        <p:cNvCxnSpPr/>
                        <p:nvPr/>
                      </p:nvCxnSpPr>
                      <p:spPr>
                        <a:xfrm flipV="1">
                          <a:off x="5033176" y="1216549"/>
                          <a:ext cx="277035" cy="1088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upo 8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85" name="Conector recto 84"/>
                          <p:cNvCxnSpPr/>
                          <p:nvPr/>
                        </p:nvCxnSpPr>
                        <p:spPr>
                          <a:xfrm flipV="1">
                            <a:off x="2949934" y="1232452"/>
                            <a:ext cx="676146" cy="11673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Conector recto 85"/>
                          <p:cNvCxnSpPr/>
                          <p:nvPr/>
                        </p:nvCxnSpPr>
                        <p:spPr>
                          <a:xfrm flipV="1">
                            <a:off x="3013545" y="349857"/>
                            <a:ext cx="742068" cy="222851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87" name="Grupo 86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88" name="368 Grupo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93" name="88 Elipse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s-MX" sz="700" b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Condiciones de salud desmejoradas</a:t>
                                </a:r>
                                <a:endParaRPr lang="es-MX" sz="120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94" name="370 Grupo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95" name="93 Rectángulo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5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s-MX" sz="700" b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Rezago institucional en la formación de posgrado, actualización y capacitación de recursos humanos para la salud</a:t>
                                  </a:r>
                                  <a:endParaRPr lang="es-MX" sz="1200">
                                    <a:effectLst/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96" name="374 Grupo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97" name="376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107" name="7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Períodos de atención más tardíos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8" name="7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Limitada toma de decisiones con base en la evidencia científica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9" name="78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Limitado conocimiento especializado para la atención a problemas de salud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0" name="80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Baja oferta de servicios especializados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1" name="81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Limitada formación de investigadores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2" name="83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Saturación de los servicios especializados existentes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84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 gasto en 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8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Condiciones de vida inadecuadas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8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Menores oportunidades de trabajo e ingresos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87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productividad laboral y escolar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89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 tiempo de recuperación de los pacientes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90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Mayores tasas de morbilidad y mortalidad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91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Elevadas necesidades de personal especializado en salud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92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Diagnóstico </a:t>
                                      </a:r>
                                      <a:r>
                                        <a:rPr lang="es-MX" sz="6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impreciso</a:t>
                                      </a: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 sobre enfermedades actuales y emergentes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98" name="393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634"/>
                                    <a:chOff x="581891" y="1511538"/>
                                    <a:chExt cx="3063833" cy="1666634"/>
                                  </a:xfrm>
                                </p:grpSpPr>
                                <p:cxnSp>
                                  <p:nvCxnSpPr>
                                    <p:cNvPr id="99" name="159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3645724" y="1511538"/>
                                      <a:ext cx="0" cy="12536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0" name="174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1" name="176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2" name="178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3" name="200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500647" y="2686871"/>
                                      <a:ext cx="321764" cy="14887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4" name="203 Conector recto"/>
                                    <p:cNvCxnSpPr>
                                      <a:stCxn id="120" idx="2"/>
                                    </p:cNvCxnSpPr>
                                    <p:nvPr/>
                                  </p:nvCxnSpPr>
                                  <p:spPr>
                                    <a:xfrm flipH="1" flipV="1">
                                      <a:off x="901185" y="2664347"/>
                                      <a:ext cx="447334" cy="4032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5" name="207 Conector recto"/>
                                    <p:cNvCxnSpPr>
                                      <a:stCxn id="108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7068" y="3056226"/>
                                      <a:ext cx="411" cy="12194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6" name="211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89" name="84 Elipse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Instrumentación limitada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</a:t>
                              </a: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la política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salud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90" name="80 Rectángulo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w="254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Desempeño laboral inadecuado</a:t>
                              </a:r>
                              <a:endParaRPr lang="es-MX" sz="120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91" name="Conector angular 90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2" name="Conector recto 91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cxnSp>
                    <p:nvCxnSpPr>
                      <p:cNvPr id="81" name="Conector angular 80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name="adj1" fmla="val 786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ector angular 81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name="adj1" fmla="val -163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69" name="Conector recto 68"/>
              <p:cNvCxnSpPr/>
              <p:nvPr/>
            </p:nvCxnSpPr>
            <p:spPr>
              <a:xfrm flipV="1">
                <a:off x="4191990" y="5723906"/>
                <a:ext cx="10806" cy="5024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CuadroTexto 34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PP E010 “Formación </a:t>
              </a:r>
              <a:r>
                <a:rPr lang="es-MX" sz="1400" kern="1200" dirty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 Capacitación de Recursos Humanos para la </a:t>
              </a: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Salud”</a:t>
              </a:r>
            </a:p>
            <a:p>
              <a:pPr algn="ctr"/>
              <a:r>
                <a:rPr lang="es-ES" sz="1400" b="1" dirty="0"/>
                <a:t>Árbol del </a:t>
              </a:r>
              <a:r>
                <a:rPr lang="es-ES" sz="1400" b="1" dirty="0" smtClean="0"/>
                <a:t>problema   -  MIR 2022</a:t>
              </a:r>
              <a:endParaRPr lang="es-MX" sz="1400" dirty="0"/>
            </a:p>
          </p:txBody>
        </p:sp>
      </p:grpSp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04338" y="4275824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uadroTexto 1024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Efectos</a:t>
            </a:r>
            <a:endParaRPr lang="es-MX" b="1" dirty="0"/>
          </a:p>
        </p:txBody>
      </p:sp>
      <p:sp>
        <p:nvSpPr>
          <p:cNvPr id="131" name="CuadroTexto 130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Problema</a:t>
            </a:r>
            <a:endParaRPr lang="es-MX" b="1" dirty="0"/>
          </a:p>
        </p:txBody>
      </p:sp>
      <p:sp>
        <p:nvSpPr>
          <p:cNvPr id="59" name="73 CuadroTexto"/>
          <p:cNvSpPr txBox="1">
            <a:spLocks noChangeArrowheads="1"/>
          </p:cNvSpPr>
          <p:nvPr/>
        </p:nvSpPr>
        <p:spPr bwMode="auto">
          <a:xfrm>
            <a:off x="4756894" y="395064"/>
            <a:ext cx="2268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200" b="1" dirty="0" smtClean="0">
                <a:solidFill>
                  <a:srgbClr val="0000FF"/>
                </a:solidFill>
              </a:rPr>
              <a:t>JULIO 15 </a:t>
            </a:r>
            <a:r>
              <a:rPr lang="es-MX" altLang="es-MX" sz="1200" b="1" dirty="0" smtClean="0">
                <a:solidFill>
                  <a:srgbClr val="0000FF"/>
                </a:solidFill>
              </a:rPr>
              <a:t>2021   </a:t>
            </a:r>
            <a:endParaRPr lang="es-MX" altLang="es-MX" sz="1200" b="1" dirty="0">
              <a:solidFill>
                <a:srgbClr val="0000FF"/>
              </a:solidFill>
            </a:endParaRPr>
          </a:p>
        </p:txBody>
      </p:sp>
      <p:pic>
        <p:nvPicPr>
          <p:cNvPr id="60" name="Imagen 5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20272" y="38410"/>
            <a:ext cx="2096739" cy="8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36976" y="4208639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CuadroTexto 34"/>
          <p:cNvSpPr txBox="1"/>
          <p:nvPr/>
        </p:nvSpPr>
        <p:spPr>
          <a:xfrm>
            <a:off x="1331640" y="0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 E010 “Formación </a:t>
            </a:r>
            <a:r>
              <a:rPr lang="es-MX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Capacitación de Recursos Humanos para la </a:t>
            </a:r>
            <a:r>
              <a:rPr lang="es-MX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Salud”</a:t>
            </a:r>
          </a:p>
          <a:p>
            <a:pPr algn="ctr"/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Árbol del </a:t>
            </a:r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problema   -   MIR 2022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93 Rectángulo"/>
          <p:cNvSpPr/>
          <p:nvPr/>
        </p:nvSpPr>
        <p:spPr>
          <a:xfrm>
            <a:off x="3789491" y="422255"/>
            <a:ext cx="1276985" cy="50165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5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Rezago institucional en la formación de </a:t>
            </a:r>
            <a:r>
              <a:rPr lang="es-MX" sz="5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posgrado, actualización y  </a:t>
            </a:r>
            <a:r>
              <a:rPr lang="es-MX" sz="5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de recursos humanos para la salud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843808" y="492959"/>
            <a:ext cx="1269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Problema</a:t>
            </a:r>
            <a:endParaRPr lang="es-MX" sz="1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913000" y="657827"/>
            <a:ext cx="1269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Causas</a:t>
            </a:r>
            <a:endParaRPr lang="es-MX" sz="1400" b="1" dirty="0"/>
          </a:p>
        </p:txBody>
      </p:sp>
      <p:grpSp>
        <p:nvGrpSpPr>
          <p:cNvPr id="3" name="Grupo 2"/>
          <p:cNvGrpSpPr/>
          <p:nvPr/>
        </p:nvGrpSpPr>
        <p:grpSpPr>
          <a:xfrm>
            <a:off x="35496" y="999619"/>
            <a:ext cx="9144000" cy="6441549"/>
            <a:chOff x="35496" y="954764"/>
            <a:chExt cx="9144000" cy="6441549"/>
          </a:xfrm>
        </p:grpSpPr>
        <p:pic>
          <p:nvPicPr>
            <p:cNvPr id="254" name="Imagen 253"/>
            <p:cNvPicPr/>
            <p:nvPr/>
          </p:nvPicPr>
          <p:blipFill rotWithShape="1">
            <a:blip r:embed="rId3"/>
            <a:srcRect t="8066" b="-8066"/>
            <a:stretch/>
          </p:blipFill>
          <p:spPr>
            <a:xfrm>
              <a:off x="35496" y="954764"/>
              <a:ext cx="9144000" cy="6441549"/>
            </a:xfrm>
            <a:prstGeom prst="rect">
              <a:avLst/>
            </a:prstGeom>
          </p:spPr>
        </p:pic>
        <p:sp>
          <p:nvSpPr>
            <p:cNvPr id="2" name="CuadroTexto 1"/>
            <p:cNvSpPr txBox="1"/>
            <p:nvPr/>
          </p:nvSpPr>
          <p:spPr>
            <a:xfrm>
              <a:off x="913000" y="1988840"/>
              <a:ext cx="72008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MX" sz="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Bajo nivel </a:t>
              </a:r>
              <a:r>
                <a:rPr lang="es-MX" sz="4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académico del personal de salud </a:t>
              </a:r>
              <a:r>
                <a:rPr lang="es-MX" sz="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especializado</a:t>
              </a:r>
              <a:endParaRPr lang="es-MX" sz="400" dirty="0"/>
            </a:p>
          </p:txBody>
        </p:sp>
      </p:grpSp>
      <p:sp>
        <p:nvSpPr>
          <p:cNvPr id="4" name="CuadroTexto 3"/>
          <p:cNvSpPr txBox="1"/>
          <p:nvPr/>
        </p:nvSpPr>
        <p:spPr>
          <a:xfrm>
            <a:off x="8100392" y="2043350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 smtClean="0"/>
              <a:t>Deficiente integración del</a:t>
            </a:r>
          </a:p>
          <a:p>
            <a:pPr algn="ctr"/>
            <a:r>
              <a:rPr lang="es-MX" sz="450" b="1" dirty="0" smtClean="0"/>
              <a:t>Programa Anual de Capacitación</a:t>
            </a:r>
            <a:endParaRPr lang="es-MX" sz="45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100392" y="2828036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 smtClean="0"/>
              <a:t>Insuficiente seguimiento del programa de capacitación</a:t>
            </a:r>
            <a:endParaRPr lang="es-MX" sz="45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8141262" y="3595055"/>
            <a:ext cx="5760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 smtClean="0"/>
              <a:t>Bajo apoyo institucional a la capacitación</a:t>
            </a:r>
            <a:endParaRPr lang="es-MX" sz="450" b="1" dirty="0"/>
          </a:p>
        </p:txBody>
      </p:sp>
      <p:sp>
        <p:nvSpPr>
          <p:cNvPr id="14" name="CuadroTexto 11"/>
          <p:cNvSpPr txBox="1"/>
          <p:nvPr/>
        </p:nvSpPr>
        <p:spPr>
          <a:xfrm>
            <a:off x="4607496" y="2852936"/>
            <a:ext cx="612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450" b="1" dirty="0" smtClean="0"/>
              <a:t>Menores ofertas de mercado laboral en lugares de formación</a:t>
            </a:r>
            <a:endParaRPr lang="es-MX" sz="450" b="1" dirty="0"/>
          </a:p>
        </p:txBody>
      </p:sp>
      <p:sp>
        <p:nvSpPr>
          <p:cNvPr id="16" name="73 CuadroTexto"/>
          <p:cNvSpPr txBox="1">
            <a:spLocks noChangeArrowheads="1"/>
          </p:cNvSpPr>
          <p:nvPr/>
        </p:nvSpPr>
        <p:spPr bwMode="auto">
          <a:xfrm>
            <a:off x="6732240" y="6533138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JULIO 15 </a:t>
            </a:r>
            <a:r>
              <a:rPr lang="es-MX" altLang="es-MX" sz="800" b="1" dirty="0" smtClean="0"/>
              <a:t>2021</a:t>
            </a:r>
            <a:endParaRPr lang="es-MX" altLang="es-MX" sz="800" b="1" dirty="0"/>
          </a:p>
        </p:txBody>
      </p:sp>
      <p:pic>
        <p:nvPicPr>
          <p:cNvPr id="17" name="Imagen 1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20272" y="38410"/>
            <a:ext cx="2096739" cy="8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220</Words>
  <Application>Microsoft Office PowerPoint</Application>
  <PresentationFormat>Presentación en pantalla (4:3)</PresentationFormat>
  <Paragraphs>37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Soberana Sans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CCINSHAE</cp:lastModifiedBy>
  <cp:revision>195</cp:revision>
  <cp:lastPrinted>2018-11-07T17:13:10Z</cp:lastPrinted>
  <dcterms:created xsi:type="dcterms:W3CDTF">2013-06-14T19:46:04Z</dcterms:created>
  <dcterms:modified xsi:type="dcterms:W3CDTF">2021-07-15T16:48:34Z</dcterms:modified>
</cp:coreProperties>
</file>