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136624" y="812283"/>
            <a:ext cx="5851918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PP E022  ″Investigación y Desarrollo Tecnológico en Salud″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2146903" y="1285640"/>
            <a:ext cx="3563712" cy="1387276"/>
            <a:chOff x="2123728" y="836712"/>
            <a:chExt cx="3563712" cy="1387276"/>
          </a:xfrm>
        </p:grpSpPr>
        <p:sp>
          <p:nvSpPr>
            <p:cNvPr id="86" name="Google Shape;86;p13"/>
            <p:cNvSpPr/>
            <p:nvPr/>
          </p:nvSpPr>
          <p:spPr>
            <a:xfrm>
              <a:off x="2123728" y="1616012"/>
              <a:ext cx="3563712" cy="607976"/>
            </a:xfrm>
            <a:prstGeom prst="rect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1714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-"/>
              </a:pPr>
              <a:r>
                <a:rPr b="1" i="1" lang="es-MX" sz="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Porcentaje de artículos científicos de impacto alto publicados en revistas</a:t>
              </a:r>
              <a:r>
                <a:rPr b="1" i="0" lang="es-MX" sz="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(S)</a:t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2124331" y="836712"/>
              <a:ext cx="3562596" cy="631466"/>
            </a:xfrm>
            <a:prstGeom prst="rect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1714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Char char="-"/>
              </a:pPr>
              <a:r>
                <a:rPr b="1" i="1" lang="es-MX" sz="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Porcentaje de investigadores institucionales de alto nivel (A)</a:t>
              </a:r>
              <a:endParaRPr b="1" i="1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88" name="Google Shape;88;p13"/>
          <p:cNvCxnSpPr>
            <a:stCxn id="86" idx="2"/>
            <a:endCxn id="89" idx="0"/>
          </p:cNvCxnSpPr>
          <p:nvPr/>
        </p:nvCxnSpPr>
        <p:spPr>
          <a:xfrm rot="5400000">
            <a:off x="2638309" y="1951266"/>
            <a:ext cx="568800" cy="2012100"/>
          </a:xfrm>
          <a:prstGeom prst="bentConnector3">
            <a:avLst>
              <a:gd fmla="val 50013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0" name="Google Shape;90;p13"/>
          <p:cNvCxnSpPr>
            <a:stCxn id="87" idx="2"/>
            <a:endCxn id="86" idx="0"/>
          </p:cNvCxnSpPr>
          <p:nvPr/>
        </p:nvCxnSpPr>
        <p:spPr>
          <a:xfrm>
            <a:off x="3928804" y="1917106"/>
            <a:ext cx="0" cy="147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1" name="Google Shape;91;p13"/>
          <p:cNvCxnSpPr>
            <a:stCxn id="92" idx="0"/>
            <a:endCxn id="86" idx="2"/>
          </p:cNvCxnSpPr>
          <p:nvPr/>
        </p:nvCxnSpPr>
        <p:spPr>
          <a:xfrm flipH="1" rot="5400000">
            <a:off x="4951687" y="1649767"/>
            <a:ext cx="568800" cy="2614800"/>
          </a:xfrm>
          <a:prstGeom prst="bentConnector3">
            <a:avLst>
              <a:gd fmla="val 49987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13"/>
          <p:cNvSpPr/>
          <p:nvPr/>
        </p:nvSpPr>
        <p:spPr>
          <a:xfrm>
            <a:off x="353880" y="1184181"/>
            <a:ext cx="1625832" cy="712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600" u="none" cap="none" strike="noStrike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Contribuir a asegurar la generación y el uso efectivo de los recursos en salud  mediante el desarrollo de la investigación científica para  generar conocimiento sobre las condiciones de salud de la población.</a:t>
            </a:r>
            <a:endParaRPr b="1" i="1" sz="600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286170" y="2016684"/>
            <a:ext cx="1630530" cy="6852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6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Los investigadores institucionales producen investigación científica y desarrollo tecnológico para generar conocimiento sobre las condiciones de salud de la población</a:t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13240" y="59002"/>
            <a:ext cx="571373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Comisión Coordinadora de Institutos Nacionales de Salud y Hospitales de Alta especialidad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Coordinación de Proyectos Estratégicos</a:t>
            </a:r>
            <a:endParaRPr b="1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0353" y="108541"/>
            <a:ext cx="1233867" cy="408882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3"/>
          <p:cNvSpPr txBox="1"/>
          <p:nvPr/>
        </p:nvSpPr>
        <p:spPr>
          <a:xfrm>
            <a:off x="1061973" y="401072"/>
            <a:ext cx="585191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PROPUESTA Matriz de Indicadores para Resultados 2019    </a:t>
            </a:r>
            <a:r>
              <a:rPr b="1" lang="es-MX" sz="1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JUNIO 27 2018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RESULTADO DE LA REVISIÓN CON EL GRUPO DE TRABAJO </a:t>
            </a:r>
            <a:endParaRPr b="1"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5802438" y="1395586"/>
            <a:ext cx="2160240" cy="2933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Los profesionales de la salud utilizan el conocimiento científico y desarrollo tecnológico en salud  generado por los investigadores.</a:t>
            </a:r>
            <a:endParaRPr/>
          </a:p>
        </p:txBody>
      </p:sp>
      <p:sp>
        <p:nvSpPr>
          <p:cNvPr id="99" name="Google Shape;99;p13"/>
          <p:cNvSpPr/>
          <p:nvPr/>
        </p:nvSpPr>
        <p:spPr>
          <a:xfrm>
            <a:off x="5820869" y="1972281"/>
            <a:ext cx="2186043" cy="7524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Los conocimientos generados por los investigadores son utilizados para modificar las condiciones de salud de la población.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1" sz="6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 Los Comités editoriales de revistas arbitradas emiten sus evaluaciones oportunamente.</a:t>
            </a:r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7745187" y="5532820"/>
            <a:ext cx="1398813" cy="7044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Los comités editoriales y las oficinas de patentes, emiten oportunamente sus resoluciones.</a:t>
            </a:r>
            <a:endParaRPr/>
          </a:p>
          <a:p>
            <a:pPr indent="-88900" lvl="0" marL="88900" marR="0" rtl="0" algn="l">
              <a:spcBef>
                <a:spcPts val="60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La población de investigadores participan en proyectos de investigación y desarrollo tecnológico para la salud.</a:t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701559" y="3241566"/>
            <a:ext cx="2430281" cy="1758167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-"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Porcentaje del presupuesto federal destinado por la Secretaria de Salud a investigación científica y desarrollo tecnológico para la salud (A)</a:t>
            </a:r>
            <a:endParaRPr/>
          </a:p>
          <a:p>
            <a:pPr indent="-1206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-"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Porcentaje de investigadores vigentes en el Sistema Institucional (A)</a:t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-"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Tasa de variación del financiamiento del FOSISS para proyectos de investigación (A)</a:t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-"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Tasa de variación de recursos destinados a apoyar la investigación (A)</a:t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5346622" y="3241567"/>
            <a:ext cx="2393731" cy="1758166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77800" lvl="0" marL="177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-"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Porcentaje del presupuesto federal institucional destinado a investigación científica y desarrollo tecnológico para la salud </a:t>
            </a:r>
            <a:r>
              <a:rPr b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(A)</a:t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-"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Proporción del presupuesto complementario obtenido para investigación científica y desarrollo tecnológico para la salud </a:t>
            </a:r>
            <a:r>
              <a:rPr b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(A)</a:t>
            </a:r>
            <a:endParaRPr/>
          </a:p>
          <a:p>
            <a:pPr indent="-1206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701559" y="5149566"/>
            <a:ext cx="2430281" cy="1587325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-"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Proporción de investigadores que se hacen acreedores del estímulo al desempeño (A)</a:t>
            </a:r>
            <a:endParaRPr/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-"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Proporción de investigadores que se hacen acreedores al estímulo a la permanencia </a:t>
            </a:r>
            <a:r>
              <a:rPr b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(A)</a:t>
            </a:r>
            <a:endParaRPr/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-"/>
            </a:pPr>
            <a:r>
              <a:rPr b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Porcentaje de ocupación de plazas de investigador  (S)</a:t>
            </a:r>
            <a:endParaRPr/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5346623" y="5149565"/>
            <a:ext cx="2393730" cy="1501179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-"/>
            </a:pPr>
            <a:r>
              <a:rPr b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Promedio de productos por investigador Institucional (S)</a:t>
            </a:r>
            <a:endParaRPr/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3"/>
          <p:cNvCxnSpPr>
            <a:stCxn id="89" idx="2"/>
            <a:endCxn id="101" idx="0"/>
          </p:cNvCxnSpPr>
          <p:nvPr/>
        </p:nvCxnSpPr>
        <p:spPr>
          <a:xfrm>
            <a:off x="1916699" y="4999733"/>
            <a:ext cx="0" cy="149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3"/>
          <p:cNvCxnSpPr>
            <a:stCxn id="92" idx="2"/>
            <a:endCxn id="102" idx="0"/>
          </p:cNvCxnSpPr>
          <p:nvPr/>
        </p:nvCxnSpPr>
        <p:spPr>
          <a:xfrm>
            <a:off x="6543487" y="4999733"/>
            <a:ext cx="0" cy="149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5" name="Google Shape;105;p13"/>
          <p:cNvSpPr/>
          <p:nvPr/>
        </p:nvSpPr>
        <p:spPr>
          <a:xfrm>
            <a:off x="4572658" y="3686559"/>
            <a:ext cx="809059" cy="730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600">
                <a:solidFill>
                  <a:srgbClr val="366092"/>
                </a:solidFill>
                <a:latin typeface="Arial"/>
                <a:ea typeface="Arial"/>
                <a:cs typeface="Arial"/>
                <a:sym typeface="Arial"/>
              </a:rPr>
              <a:t>Financiamiento incrementado para el desarrollo de la investigación científica y desarrollo tecnológico de calidad para la salud</a:t>
            </a:r>
            <a:endParaRPr b="1" i="1" sz="600">
              <a:solidFill>
                <a:srgbClr val="3660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5854" y="6189320"/>
            <a:ext cx="749136" cy="3568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600">
                <a:solidFill>
                  <a:srgbClr val="366092"/>
                </a:solidFill>
                <a:latin typeface="Arial"/>
                <a:ea typeface="Arial"/>
                <a:cs typeface="Arial"/>
                <a:sym typeface="Arial"/>
              </a:rPr>
              <a:t>Ocupación de plazas de investigador</a:t>
            </a:r>
            <a:endParaRPr b="1" i="1" sz="600">
              <a:solidFill>
                <a:srgbClr val="3660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4638749" y="5841389"/>
            <a:ext cx="694099" cy="3239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600">
                <a:solidFill>
                  <a:srgbClr val="366092"/>
                </a:solidFill>
                <a:latin typeface="Arial"/>
                <a:ea typeface="Arial"/>
                <a:cs typeface="Arial"/>
                <a:sym typeface="Arial"/>
              </a:rPr>
              <a:t>Resultados de investigación científica y tecnológica para la salud</a:t>
            </a:r>
            <a:endParaRPr/>
          </a:p>
        </p:txBody>
      </p:sp>
      <p:sp>
        <p:nvSpPr>
          <p:cNvPr id="108" name="Google Shape;108;p13"/>
          <p:cNvSpPr txBox="1"/>
          <p:nvPr/>
        </p:nvSpPr>
        <p:spPr>
          <a:xfrm>
            <a:off x="611589" y="2977343"/>
            <a:ext cx="93610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RECTORÍA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5213746" y="2967233"/>
            <a:ext cx="93610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OPERACIÓN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3"/>
          <p:cNvSpPr/>
          <p:nvPr/>
        </p:nvSpPr>
        <p:spPr>
          <a:xfrm>
            <a:off x="6783" y="3527179"/>
            <a:ext cx="711803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600">
                <a:solidFill>
                  <a:srgbClr val="366092"/>
                </a:solidFill>
                <a:latin typeface="Arial"/>
                <a:ea typeface="Arial"/>
                <a:cs typeface="Arial"/>
                <a:sym typeface="Arial"/>
              </a:rPr>
              <a:t>Política institucional para impulsar la investigación científica y desarrollo tecnológico para la salud fortalecida</a:t>
            </a:r>
            <a:endParaRPr/>
          </a:p>
        </p:txBody>
      </p:sp>
      <p:sp>
        <p:nvSpPr>
          <p:cNvPr id="111" name="Google Shape;111;p13"/>
          <p:cNvSpPr/>
          <p:nvPr/>
        </p:nvSpPr>
        <p:spPr>
          <a:xfrm>
            <a:off x="-39917" y="5487615"/>
            <a:ext cx="79249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600">
                <a:solidFill>
                  <a:srgbClr val="366092"/>
                </a:solidFill>
                <a:latin typeface="Arial"/>
                <a:ea typeface="Arial"/>
                <a:cs typeface="Arial"/>
                <a:sym typeface="Arial"/>
              </a:rPr>
              <a:t>Evaluación de la productividad científica de los investigadores</a:t>
            </a:r>
            <a:endParaRPr b="1" i="1" sz="600">
              <a:solidFill>
                <a:srgbClr val="3660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3133763" y="3573016"/>
            <a:ext cx="1466989" cy="1206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Los niveles de inversión del Gobierno Federal para la investigación y el desarrollo tecnológico en salud se mantienen o incrementan. </a:t>
            </a:r>
            <a:endParaRPr/>
          </a:p>
          <a:p>
            <a:pPr indent="-88900" lvl="0" marL="88900" marR="0" rtl="0" algn="l">
              <a:spcBef>
                <a:spcPts val="60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Los investigadores institucionales realizan investigación acorde a la agenda prioritaria sectorial para la investigación y el desarrollo tecnológico para la salud.</a:t>
            </a:r>
            <a:endParaRPr/>
          </a:p>
          <a:p>
            <a:pPr indent="-88900" lvl="0" marL="88900" marR="0" rtl="0" algn="l">
              <a:spcBef>
                <a:spcPts val="60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La política gubernamental impulsa el desarrollo de la investigación, el desarrollo tecnológico para la salud y la difusión de sus resultados.</a:t>
            </a:r>
            <a:endParaRPr b="1" sz="6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7765105" y="4077072"/>
            <a:ext cx="1186844" cy="3404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El presupuesto federal institucional destinado a investigación no es canalizado a otros rubros. </a:t>
            </a:r>
            <a:endParaRPr b="1" sz="6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88900" marR="0" rtl="0" algn="l">
              <a:spcBef>
                <a:spcPts val="60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El sector privado participa en investigación y desarrollo tecnológico para la salud. </a:t>
            </a:r>
            <a:endParaRPr/>
          </a:p>
          <a:p>
            <a:pPr indent="-88900" lvl="0" marL="88900" marR="0" rtl="0" algn="l">
              <a:spcBef>
                <a:spcPts val="60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La población de investigadores participa en convocatorias y obtiene financiamiento para el desarrollo de investigación basada en las prioridades en salud. </a:t>
            </a:r>
            <a:endParaRPr/>
          </a:p>
          <a:p>
            <a:pPr indent="-50800" lvl="0" marL="88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1" i="1" sz="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3"/>
          <p:cNvSpPr/>
          <p:nvPr/>
        </p:nvSpPr>
        <p:spPr>
          <a:xfrm>
            <a:off x="3113179" y="5839616"/>
            <a:ext cx="1487573" cy="613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1" sz="6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88900" marR="0" rtl="0" algn="l">
              <a:spcBef>
                <a:spcPts val="60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La población de investigadores acepta los lineamientos normativos.</a:t>
            </a:r>
            <a:endParaRPr/>
          </a:p>
          <a:p>
            <a:pPr indent="-88900" lvl="0" marL="88900" marR="0" rtl="0" algn="l">
              <a:spcBef>
                <a:spcPts val="600"/>
              </a:spcBef>
              <a:spcAft>
                <a:spcPts val="0"/>
              </a:spcAft>
              <a:buClr>
                <a:srgbClr val="4F6128"/>
              </a:buClr>
              <a:buSzPts val="600"/>
              <a:buFont typeface="Calibri"/>
              <a:buAutoNum type="arabicPeriod"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Se cuenta con los incentivos para la investigación para la salud. </a:t>
            </a:r>
            <a:endParaRPr b="1" sz="6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00" lvl="0" marL="88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Calibri"/>
              <a:buNone/>
            </a:pPr>
            <a:r>
              <a:t/>
            </a:r>
            <a:endParaRPr b="1" sz="4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00" lvl="0" marL="88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Calibri"/>
              <a:buNone/>
            </a:pPr>
            <a:r>
              <a:t/>
            </a:r>
            <a:endParaRPr b="1" sz="4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8890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s-MX" sz="6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1.  Existen profesionales de la salud con el perfil para ocupar las plazas vacantes de investigador</a:t>
            </a:r>
            <a:endParaRPr b="1" sz="6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88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1" sz="6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6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i="1" sz="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3145615" y="6081754"/>
            <a:ext cx="1359221" cy="5876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1" i="1" sz="6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