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6858000" cx="9144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649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134" y="0"/>
            <a:ext cx="3038648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81100" y="696913"/>
            <a:ext cx="4649788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848" y="4416428"/>
            <a:ext cx="560832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/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649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MX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181100" y="696913"/>
            <a:ext cx="4649788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701848" y="4416428"/>
            <a:ext cx="560832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MX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ido">
  <p:cSld name="Contenido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n con título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73" name="Google Shape;73;p1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vertical y texto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de título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objetos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cabezado de sección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os objetos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ció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47" name="Google Shape;47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48" name="Google Shape;48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49" name="Google Shape;49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ólo el título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 blanco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ido con título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66" name="Google Shape;66;p1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/>
        </p:nvSpPr>
        <p:spPr>
          <a:xfrm>
            <a:off x="710281" y="230520"/>
            <a:ext cx="6918810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PP E010  ″Formación y capacitación de recursos humanos para la salud″ </a:t>
            </a:r>
            <a:endParaRPr b="1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4" name="Google Shape;94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41593" y="0"/>
            <a:ext cx="1505192" cy="49843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4"/>
          <p:cNvSpPr/>
          <p:nvPr/>
        </p:nvSpPr>
        <p:spPr>
          <a:xfrm>
            <a:off x="6807786" y="3078683"/>
            <a:ext cx="1822786" cy="13584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206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6" name="Google Shape;96;p14"/>
          <p:cNvGrpSpPr/>
          <p:nvPr/>
        </p:nvGrpSpPr>
        <p:grpSpPr>
          <a:xfrm>
            <a:off x="2078142" y="579889"/>
            <a:ext cx="3639600" cy="1960036"/>
            <a:chOff x="2061545" y="276802"/>
            <a:chExt cx="3639600" cy="1960036"/>
          </a:xfrm>
        </p:grpSpPr>
        <p:sp>
          <p:nvSpPr>
            <p:cNvPr id="97" name="Google Shape;97;p14"/>
            <p:cNvSpPr/>
            <p:nvPr/>
          </p:nvSpPr>
          <p:spPr>
            <a:xfrm>
              <a:off x="2061545" y="1282760"/>
              <a:ext cx="3639600" cy="954078"/>
            </a:xfrm>
            <a:prstGeom prst="rect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54000" spcFirstLastPara="1" rIns="91425" wrap="square" tIns="54000">
              <a:noAutofit/>
            </a:bodyPr>
            <a:lstStyle/>
            <a:p>
              <a:pPr indent="-87313" lvl="0" marL="87313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873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Char char="-"/>
              </a:pPr>
              <a:r>
                <a:rPr b="1" i="0" lang="es-MX" sz="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Eficacia en la formación de médicos especialistas (A) </a:t>
              </a:r>
              <a:endPara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492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None/>
              </a:pPr>
              <a:r>
                <a:t/>
              </a:r>
              <a:endPara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873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Char char="-"/>
              </a:pPr>
              <a:r>
                <a:rPr b="1" i="0" lang="es-MX" sz="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Eficiencia terminal de especializaciones no clínicas, maestrías y doctorados (A) </a:t>
              </a:r>
              <a:endParaRPr/>
            </a:p>
            <a:p>
              <a:pPr indent="-492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None/>
              </a:pPr>
              <a:r>
                <a:t/>
              </a:r>
              <a:endPara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873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Char char="-"/>
              </a:pPr>
              <a:r>
                <a:rPr b="1" i="0" lang="es-MX" sz="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Porcentaje de profesionales de la salud que concluyeron cursos de educación continua (T) </a:t>
              </a:r>
              <a:endParaRPr/>
            </a:p>
            <a:p>
              <a:pPr indent="-492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None/>
              </a:pPr>
              <a:r>
                <a:t/>
              </a:r>
              <a:endPara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873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600"/>
                <a:buFont typeface="Arial"/>
                <a:buChar char="-"/>
              </a:pPr>
              <a:r>
                <a:rPr b="1" i="0" lang="es-MX" sz="6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Porcentaje de servidores públicos que adquieren mayores conocimientos a través de la capacitación (T)</a:t>
              </a:r>
              <a:endParaRPr b="1" i="0" sz="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65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t/>
              </a:r>
              <a:endParaRPr b="1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4"/>
            <p:cNvSpPr/>
            <p:nvPr/>
          </p:nvSpPr>
          <p:spPr>
            <a:xfrm>
              <a:off x="2062422" y="276802"/>
              <a:ext cx="3637846" cy="848174"/>
            </a:xfrm>
            <a:prstGeom prst="rect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36000" wrap="square" tIns="0">
              <a:noAutofit/>
            </a:bodyPr>
            <a:lstStyle/>
            <a:p>
              <a:pPr indent="-365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t/>
              </a:r>
              <a:endParaRPr b="1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8100" lvl="0" marL="720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Char char="-"/>
              </a:pPr>
              <a:r>
                <a:rPr b="1" i="0" lang="es-MX" sz="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Tasa de incremento anual de plazas de médicos especialistas en formación (A) </a:t>
              </a:r>
              <a:endPara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720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None/>
              </a:pPr>
              <a:r>
                <a:t/>
              </a:r>
              <a:endPara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8100" lvl="0" marL="720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Char char="-"/>
              </a:pPr>
              <a:r>
                <a:rPr b="1" i="0" lang="es-MX" sz="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Cobertura de plazas de residentes (A)</a:t>
              </a:r>
              <a:endParaRPr/>
            </a:p>
            <a:p>
              <a:pPr indent="0" lvl="0" marL="720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None/>
              </a:pPr>
              <a:r>
                <a:t/>
              </a:r>
              <a:endPara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8100" lvl="0" marL="720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Char char="-"/>
              </a:pPr>
              <a:r>
                <a:rPr b="1" i="0" lang="es-MX" sz="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Eficiencia terminal de médicos especialistas en las entidades federativas (A)</a:t>
              </a:r>
              <a:endParaRPr/>
            </a:p>
            <a:p>
              <a:pPr indent="0" lvl="0" marL="720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None/>
              </a:pPr>
              <a:r>
                <a:t/>
              </a:r>
              <a:endPara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44450" lvl="0" marL="720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Char char="-"/>
              </a:pPr>
              <a:r>
                <a:rPr b="1" i="0" lang="es-MX" sz="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b="1" i="0" lang="es-MX" sz="6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Porcentaje de servidores públicos capacitados (A)</a:t>
              </a:r>
              <a:endParaRPr b="1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99" name="Google Shape;99;p14"/>
          <p:cNvCxnSpPr>
            <a:stCxn id="98" idx="2"/>
            <a:endCxn id="97" idx="0"/>
          </p:cNvCxnSpPr>
          <p:nvPr/>
        </p:nvCxnSpPr>
        <p:spPr>
          <a:xfrm>
            <a:off x="3897942" y="1428063"/>
            <a:ext cx="0" cy="157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0" name="Google Shape;100;p14"/>
          <p:cNvSpPr txBox="1"/>
          <p:nvPr/>
        </p:nvSpPr>
        <p:spPr>
          <a:xfrm>
            <a:off x="2060263" y="40177"/>
            <a:ext cx="4218845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Matriz de Indicadores para Resultados 2019        JUNIO 28 2018</a:t>
            </a:r>
            <a:endParaRPr b="1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1" name="Google Shape;101;p14"/>
          <p:cNvCxnSpPr>
            <a:stCxn id="97" idx="2"/>
            <a:endCxn id="97" idx="2"/>
          </p:cNvCxnSpPr>
          <p:nvPr/>
        </p:nvCxnSpPr>
        <p:spPr>
          <a:xfrm>
            <a:off x="3897942" y="2539925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2" name="Google Shape;102;p14"/>
          <p:cNvSpPr/>
          <p:nvPr/>
        </p:nvSpPr>
        <p:spPr>
          <a:xfrm>
            <a:off x="350433" y="370138"/>
            <a:ext cx="1600522" cy="1084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MX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Contribuir a asegurar la generación y el uso efectivo de los recursos en salud mediante el desarrollo de competencias técnico-médicas y de gestión de los profesionales de la salud de acuerdo con las necesidades de salud de la población</a:t>
            </a:r>
            <a:endParaRPr b="1" i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425496" y="1612762"/>
            <a:ext cx="1581398" cy="6912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Profesionales de la salud desarrollan competencias técnico-médicas y de gestión acordes con las necesidades de la salud de la población.</a:t>
            </a:r>
            <a:endParaRPr b="1" i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4" name="Google Shape;104;p14"/>
          <p:cNvCxnSpPr>
            <a:stCxn id="105" idx="0"/>
            <a:endCxn id="97" idx="2"/>
          </p:cNvCxnSpPr>
          <p:nvPr/>
        </p:nvCxnSpPr>
        <p:spPr>
          <a:xfrm rot="-5400000">
            <a:off x="3124128" y="2026516"/>
            <a:ext cx="260400" cy="1287300"/>
          </a:xfrm>
          <a:prstGeom prst="bentConnector3">
            <a:avLst>
              <a:gd fmla="val 50008" name="adj1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6" name="Google Shape;106;p14"/>
          <p:cNvCxnSpPr>
            <a:stCxn id="107" idx="0"/>
            <a:endCxn id="97" idx="2"/>
          </p:cNvCxnSpPr>
          <p:nvPr/>
        </p:nvCxnSpPr>
        <p:spPr>
          <a:xfrm flipH="1" rot="5400000">
            <a:off x="5241234" y="1196658"/>
            <a:ext cx="265500" cy="2952000"/>
          </a:xfrm>
          <a:prstGeom prst="bentConnector3">
            <a:avLst>
              <a:gd fmla="val 49997" name="adj1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8" name="Google Shape;108;p14"/>
          <p:cNvSpPr/>
          <p:nvPr/>
        </p:nvSpPr>
        <p:spPr>
          <a:xfrm>
            <a:off x="5717742" y="718168"/>
            <a:ext cx="3310240" cy="6563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AutoNum type="arabicPeriod"/>
            </a:pPr>
            <a:r>
              <a:rPr b="1" lang="es-MX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fortalece la política nacional para la formación, desarrollo y capacitación de profesionales de la salud</a:t>
            </a:r>
            <a:endParaRPr/>
          </a:p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Congruencia de recursos presupuestales con necesidades no cubiertas de especialistas </a:t>
            </a:r>
            <a:endParaRPr/>
          </a:p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Recursos humanos se forman de acuerdo con las necesidades de salud de la población orientados por el diagnostico realizado por las CIFRHS</a:t>
            </a:r>
            <a:endParaRPr/>
          </a:p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4"/>
          <p:cNvSpPr/>
          <p:nvPr/>
        </p:nvSpPr>
        <p:spPr>
          <a:xfrm>
            <a:off x="5724127" y="1592196"/>
            <a:ext cx="3283997" cy="7323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Profesionales de la salud formados son empleados en la rama de su especialidad.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Profesionales de la salud y personal servidor público egresados se desempeñan adecuadamente en su área de formación.</a:t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La población cuenta con recursos y medios de acceso a los profesionistas formados</a:t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0" name="Google Shape;110;p14"/>
          <p:cNvGrpSpPr/>
          <p:nvPr/>
        </p:nvGrpSpPr>
        <p:grpSpPr>
          <a:xfrm>
            <a:off x="5232065" y="2805408"/>
            <a:ext cx="3635118" cy="1467526"/>
            <a:chOff x="4786955" y="4582622"/>
            <a:chExt cx="3635118" cy="1710000"/>
          </a:xfrm>
        </p:grpSpPr>
        <p:grpSp>
          <p:nvGrpSpPr>
            <p:cNvPr id="111" name="Google Shape;111;p14"/>
            <p:cNvGrpSpPr/>
            <p:nvPr/>
          </p:nvGrpSpPr>
          <p:grpSpPr>
            <a:xfrm>
              <a:off x="4786955" y="4582622"/>
              <a:ext cx="2436998" cy="1710000"/>
              <a:chOff x="4730969" y="3026764"/>
              <a:chExt cx="2436998" cy="1710000"/>
            </a:xfrm>
          </p:grpSpPr>
          <p:grpSp>
            <p:nvGrpSpPr>
              <p:cNvPr id="112" name="Google Shape;112;p14"/>
              <p:cNvGrpSpPr/>
              <p:nvPr/>
            </p:nvGrpSpPr>
            <p:grpSpPr>
              <a:xfrm>
                <a:off x="4730969" y="3026764"/>
                <a:ext cx="2436998" cy="1710000"/>
                <a:chOff x="4372790" y="2338796"/>
                <a:chExt cx="2436998" cy="1710000"/>
              </a:xfrm>
            </p:grpSpPr>
            <p:sp>
              <p:nvSpPr>
                <p:cNvPr id="107" name="Google Shape;107;p14"/>
                <p:cNvSpPr/>
                <p:nvPr/>
              </p:nvSpPr>
              <p:spPr>
                <a:xfrm>
                  <a:off x="5171630" y="2338796"/>
                  <a:ext cx="1638158" cy="1710000"/>
                </a:xfrm>
                <a:prstGeom prst="rect">
                  <a:avLst/>
                </a:prstGeom>
                <a:noFill/>
                <a:ln cap="flat" cmpd="sng" w="2540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-34925" lvl="0" marL="85725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800"/>
                    <a:buFont typeface="Arial"/>
                    <a:buNone/>
                  </a:pPr>
                  <a:r>
                    <a:t/>
                  </a:r>
                  <a:endParaRPr b="1"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  <a:p>
                  <a:pPr indent="-34925" lvl="0" marL="85725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800"/>
                    <a:buFont typeface="Arial"/>
                    <a:buNone/>
                  </a:pPr>
                  <a:r>
                    <a:t/>
                  </a:r>
                  <a:endParaRPr b="1"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3" name="Google Shape;113;p14"/>
                <p:cNvSpPr/>
                <p:nvPr/>
              </p:nvSpPr>
              <p:spPr>
                <a:xfrm>
                  <a:off x="4372790" y="2369367"/>
                  <a:ext cx="831454" cy="159459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1" lang="es-MX" sz="6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Capacitación otorgada a los servidores públicos</a:t>
                  </a:r>
                  <a:endParaRPr b="1" i="1" sz="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14" name="Google Shape;114;p14"/>
              <p:cNvSpPr/>
              <p:nvPr/>
            </p:nvSpPr>
            <p:spPr>
              <a:xfrm>
                <a:off x="5562423" y="3153155"/>
                <a:ext cx="1565571" cy="149877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-92075" lvl="0" marL="92075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FF0000"/>
                  </a:buClr>
                  <a:buSzPts val="600"/>
                  <a:buFont typeface="Arial"/>
                  <a:buChar char="-"/>
                </a:pPr>
                <a:r>
                  <a:rPr b="1" lang="es-MX" sz="600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Porcentaje de eventos de capacitación realizados satisfactoriamente (T)</a:t>
                </a:r>
                <a:endParaRPr/>
              </a:p>
              <a:p>
                <a:pPr indent="-53975" lvl="0" marL="92075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600"/>
                  <a:buFont typeface="Arial"/>
                  <a:buNone/>
                </a:pPr>
                <a:r>
                  <a:t/>
                </a:r>
                <a:endParaRPr b="1" sz="6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-92075" lvl="0" marL="92075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FF0000"/>
                  </a:buClr>
                  <a:buSzPts val="600"/>
                  <a:buFont typeface="Arial"/>
                  <a:buChar char="-"/>
                </a:pPr>
                <a:r>
                  <a:rPr b="1" lang="es-MX" sz="600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Porcentaje del presupuesto destinado a capacitación respecto al total ejercido por la institución (T)</a:t>
                </a:r>
                <a:endParaRPr b="1" sz="12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5" name="Google Shape;115;p14"/>
            <p:cNvSpPr/>
            <p:nvPr/>
          </p:nvSpPr>
          <p:spPr>
            <a:xfrm>
              <a:off x="7207766" y="4758980"/>
              <a:ext cx="1214307" cy="9790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-228600" lvl="0" marL="2286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AutoNum type="arabicPeriod"/>
              </a:pPr>
              <a:r>
                <a:rPr b="1" lang="es-MX" sz="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Los servidores públicos cumplen con los requisitos para acreditar los eventos de capacitación.</a:t>
              </a:r>
              <a:endParaRPr/>
            </a:p>
          </p:txBody>
        </p:sp>
      </p:grpSp>
      <p:grpSp>
        <p:nvGrpSpPr>
          <p:cNvPr id="116" name="Google Shape;116;p14"/>
          <p:cNvGrpSpPr/>
          <p:nvPr/>
        </p:nvGrpSpPr>
        <p:grpSpPr>
          <a:xfrm>
            <a:off x="509303" y="2800366"/>
            <a:ext cx="4544336" cy="1292662"/>
            <a:chOff x="85404" y="3326614"/>
            <a:chExt cx="3887598" cy="1449283"/>
          </a:xfrm>
        </p:grpSpPr>
        <p:grpSp>
          <p:nvGrpSpPr>
            <p:cNvPr id="117" name="Google Shape;117;p14"/>
            <p:cNvGrpSpPr/>
            <p:nvPr/>
          </p:nvGrpSpPr>
          <p:grpSpPr>
            <a:xfrm>
              <a:off x="85404" y="3326614"/>
              <a:ext cx="2953483" cy="1449283"/>
              <a:chOff x="-156231" y="2320509"/>
              <a:chExt cx="1695792" cy="2019240"/>
            </a:xfrm>
          </p:grpSpPr>
          <p:sp>
            <p:nvSpPr>
              <p:cNvPr id="105" name="Google Shape;105;p14"/>
              <p:cNvSpPr/>
              <p:nvPr/>
            </p:nvSpPr>
            <p:spPr>
              <a:xfrm>
                <a:off x="212323" y="2320509"/>
                <a:ext cx="1327238" cy="2019240"/>
              </a:xfrm>
              <a:prstGeom prst="rect">
                <a:avLst/>
              </a:prstGeom>
              <a:solidFill>
                <a:schemeClr val="lt1"/>
              </a:solidFill>
              <a:ln cap="flat" cmpd="sng" w="2540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-87313" lvl="0" marL="87313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600"/>
                  <a:buFont typeface="Arial"/>
                  <a:buChar char="-"/>
                </a:pPr>
                <a:r>
                  <a:rPr b="1" lang="es-MX" sz="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Porcentaje de cursos de formación con percepción de calidad satisfactoria (A)</a:t>
                </a:r>
                <a:endParaRPr/>
              </a:p>
              <a:p>
                <a:pPr indent="-49213" lvl="0" marL="87313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600"/>
                  <a:buFont typeface="Arial"/>
                  <a:buNone/>
                </a:pPr>
                <a:r>
                  <a:t/>
                </a:r>
                <a:endParaRPr b="1" sz="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-87313" lvl="0" marL="87313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600"/>
                  <a:buFont typeface="Arial"/>
                  <a:buChar char="-"/>
                </a:pPr>
                <a:r>
                  <a:rPr b="1" lang="es-MX" sz="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Porcentaje de cursos de especializaciones no clínicas, maestrías y doctorados con percepción de calidad satisfactoria (A)</a:t>
                </a:r>
                <a:endParaRPr/>
              </a:p>
              <a:p>
                <a:pPr indent="-49213" lvl="0" marL="87313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600"/>
                  <a:buFont typeface="Arial"/>
                  <a:buNone/>
                </a:pPr>
                <a:r>
                  <a:t/>
                </a:r>
                <a:endParaRPr b="1" sz="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-87313" lvl="0" marL="87313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600"/>
                  <a:buFont typeface="Arial"/>
                  <a:buChar char="-"/>
                </a:pPr>
                <a:r>
                  <a:rPr b="1" lang="es-MX" sz="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Eficacia en la impartición de cursos de educación continua (T)</a:t>
                </a:r>
                <a:endParaRPr/>
              </a:p>
              <a:p>
                <a:pPr indent="-49213" lvl="0" marL="87313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600"/>
                  <a:buFont typeface="Arial"/>
                  <a:buNone/>
                </a:pPr>
                <a:r>
                  <a:t/>
                </a:r>
                <a:endParaRPr b="1" sz="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-87313" lvl="0" marL="87313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600"/>
                  <a:buFont typeface="Arial"/>
                  <a:buChar char="-"/>
                </a:pPr>
                <a:r>
                  <a:rPr b="1" lang="es-MX" sz="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Porcentaje de participantes externos en los cursos de educación continua (T)</a:t>
                </a:r>
                <a:endParaRPr/>
              </a:p>
              <a:p>
                <a:pPr indent="-49213" lvl="0" marL="87313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600"/>
                  <a:buFont typeface="Arial"/>
                  <a:buNone/>
                </a:pPr>
                <a:r>
                  <a:t/>
                </a:r>
                <a:endParaRPr b="1" sz="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-87313" lvl="0" marL="87313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600"/>
                  <a:buFont typeface="Arial"/>
                  <a:buChar char="-"/>
                </a:pPr>
                <a:r>
                  <a:rPr b="1" lang="es-MX" sz="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Percepción sobre la calidad de los cursos de educación continua (T)</a:t>
                </a:r>
                <a:endParaRPr b="1" sz="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8" name="Google Shape;118;p14"/>
              <p:cNvSpPr txBox="1"/>
              <p:nvPr/>
            </p:nvSpPr>
            <p:spPr>
              <a:xfrm>
                <a:off x="-156231" y="2906876"/>
                <a:ext cx="356600" cy="7211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s-MX" sz="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Formación de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s-MX" sz="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Posgrado y actualización otorgada</a:t>
                </a:r>
                <a:endParaRPr b="1" i="1" sz="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9" name="Google Shape;119;p14"/>
            <p:cNvSpPr/>
            <p:nvPr/>
          </p:nvSpPr>
          <p:spPr>
            <a:xfrm>
              <a:off x="2993446" y="3502966"/>
              <a:ext cx="979556" cy="11969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-90488" lvl="0" marL="90488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AutoNum type="arabicPeriod"/>
              </a:pPr>
              <a:r>
                <a:rPr b="1" lang="es-MX" sz="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Los profesionales de la salud acreditan oportunamente cursos de formación.</a:t>
              </a:r>
              <a:endParaRPr b="1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0" name="Google Shape;120;p14"/>
          <p:cNvGrpSpPr/>
          <p:nvPr/>
        </p:nvGrpSpPr>
        <p:grpSpPr>
          <a:xfrm>
            <a:off x="-21327" y="4397141"/>
            <a:ext cx="3128592" cy="2257917"/>
            <a:chOff x="-454235" y="1610091"/>
            <a:chExt cx="3580767" cy="2257917"/>
          </a:xfrm>
        </p:grpSpPr>
        <p:sp>
          <p:nvSpPr>
            <p:cNvPr id="121" name="Google Shape;121;p14"/>
            <p:cNvSpPr/>
            <p:nvPr/>
          </p:nvSpPr>
          <p:spPr>
            <a:xfrm>
              <a:off x="250084" y="1610091"/>
              <a:ext cx="1318994" cy="2257917"/>
            </a:xfrm>
            <a:prstGeom prst="rect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6000" lIns="36000" spcFirstLastPara="1" rIns="72000" wrap="square" tIns="36000">
              <a:noAutofit/>
            </a:bodyPr>
            <a:lstStyle/>
            <a:p>
              <a:pPr indent="-619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00"/>
                <a:buFont typeface="Arial"/>
                <a:buNone/>
              </a:pPr>
              <a:r>
                <a:t/>
              </a:r>
              <a:endParaRPr b="1" sz="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873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Char char="-"/>
              </a:pPr>
              <a:r>
                <a:rPr b="1" lang="es-MX" sz="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Porcentaje de instituciones con programas de seguimiento de egresados (posgrado clínico y especializaciones no clínicas, maestrías y doctorados ) (A)</a:t>
              </a:r>
              <a:endParaRPr/>
            </a:p>
            <a:p>
              <a:pPr indent="-492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None/>
              </a:pPr>
              <a:r>
                <a:t/>
              </a:r>
              <a:endParaRPr b="1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492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None/>
              </a:pPr>
              <a:r>
                <a:t/>
              </a:r>
              <a:endParaRPr b="1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492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None/>
              </a:pPr>
              <a:r>
                <a:t/>
              </a:r>
              <a:endParaRPr b="1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873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Char char="-"/>
              </a:pPr>
              <a:r>
                <a:rPr b="1" lang="es-MX" sz="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Porcentaje de espacios académicos ocupados(A)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492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None/>
              </a:pPr>
              <a:r>
                <a:t/>
              </a:r>
              <a:endParaRPr b="1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492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None/>
              </a:pPr>
              <a:r>
                <a:t/>
              </a:r>
              <a:endParaRPr b="1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492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None/>
              </a:pPr>
              <a:r>
                <a:t/>
              </a:r>
              <a:endParaRPr b="1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492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None/>
              </a:pPr>
              <a:r>
                <a:t/>
              </a:r>
              <a:endParaRPr b="1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492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None/>
              </a:pPr>
              <a:r>
                <a:t/>
              </a:r>
              <a:endParaRPr b="1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873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Char char="-"/>
              </a:pPr>
              <a:r>
                <a:rPr b="1" lang="es-MX" sz="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Porcentaje de postulantes aceptados (A)</a:t>
              </a:r>
              <a:endParaRPr/>
            </a:p>
            <a:p>
              <a:pPr indent="-492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None/>
              </a:pPr>
              <a:r>
                <a:t/>
              </a:r>
              <a:endParaRPr b="1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4"/>
            <p:cNvSpPr txBox="1"/>
            <p:nvPr/>
          </p:nvSpPr>
          <p:spPr>
            <a:xfrm>
              <a:off x="-454235" y="1706764"/>
              <a:ext cx="732963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s-MX" sz="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Seguimiento de egresados de posgrado</a:t>
              </a:r>
              <a:endParaRPr b="1" i="1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4"/>
            <p:cNvSpPr txBox="1"/>
            <p:nvPr/>
          </p:nvSpPr>
          <p:spPr>
            <a:xfrm>
              <a:off x="-454235" y="2741591"/>
              <a:ext cx="769993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s-MX" sz="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Detección de necesidades de posgrado</a:t>
              </a:r>
              <a:endParaRPr b="1" i="1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4"/>
            <p:cNvSpPr txBox="1"/>
            <p:nvPr/>
          </p:nvSpPr>
          <p:spPr>
            <a:xfrm>
              <a:off x="-423467" y="3481456"/>
              <a:ext cx="7625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s-MX" sz="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Selección de aspirantes de posgrado</a:t>
              </a:r>
              <a:endParaRPr b="1" i="1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4"/>
            <p:cNvSpPr/>
            <p:nvPr/>
          </p:nvSpPr>
          <p:spPr>
            <a:xfrm>
              <a:off x="1508344" y="2336266"/>
              <a:ext cx="1618188" cy="11637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-508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None/>
              </a:pPr>
              <a:r>
                <a:t/>
              </a:r>
              <a:endParaRPr b="1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889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AutoNum type="arabicPeriod"/>
              </a:pPr>
              <a:r>
                <a:rPr b="1" lang="es-MX" sz="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Los contenidos académicos y curriculares de los programas de posgrado ofrecidos por las instituciones son atractivos a los profesionales de la salud.</a:t>
              </a:r>
              <a:endParaRPr/>
            </a:p>
            <a:p>
              <a:pPr indent="-889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AutoNum type="arabicPeriod"/>
              </a:pPr>
              <a:r>
                <a:rPr b="1" lang="es-MX" sz="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El financiamiento otorgado por la SHCP es suficiente para cubrir los espacios académicos disponibles en las instituciones.</a:t>
              </a:r>
              <a:endParaRPr/>
            </a:p>
            <a:p>
              <a:pPr indent="-508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None/>
              </a:pPr>
              <a:r>
                <a:t/>
              </a:r>
              <a:endParaRPr b="1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6" name="Google Shape;126;p14"/>
          <p:cNvGrpSpPr/>
          <p:nvPr/>
        </p:nvGrpSpPr>
        <p:grpSpPr>
          <a:xfrm>
            <a:off x="2947967" y="4325733"/>
            <a:ext cx="2114567" cy="1874148"/>
            <a:chOff x="1111223" y="3598794"/>
            <a:chExt cx="1951528" cy="1452099"/>
          </a:xfrm>
        </p:grpSpPr>
        <p:sp>
          <p:nvSpPr>
            <p:cNvPr id="127" name="Google Shape;127;p14"/>
            <p:cNvSpPr/>
            <p:nvPr/>
          </p:nvSpPr>
          <p:spPr>
            <a:xfrm>
              <a:off x="1673263" y="3651329"/>
              <a:ext cx="717193" cy="1359260"/>
            </a:xfrm>
            <a:prstGeom prst="rect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365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4286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1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873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Char char="-"/>
              </a:pPr>
              <a:r>
                <a:rPr b="1" lang="es-MX" sz="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Eficacia en la captación de participantes a cursos de educación continua (T)</a:t>
              </a:r>
              <a:endParaRPr/>
            </a:p>
            <a:p>
              <a:pPr indent="-492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None/>
              </a:pPr>
              <a:r>
                <a:t/>
              </a:r>
              <a:endParaRPr b="1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4286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1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4286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1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4286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1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4286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1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4286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1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65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65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4"/>
            <p:cNvSpPr txBox="1"/>
            <p:nvPr/>
          </p:nvSpPr>
          <p:spPr>
            <a:xfrm>
              <a:off x="1111223" y="3862954"/>
              <a:ext cx="780271" cy="35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s-MX" sz="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Detección de necesidades 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s-MX" sz="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 educación continua</a:t>
              </a:r>
              <a:endParaRPr b="1" i="1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4"/>
            <p:cNvSpPr/>
            <p:nvPr/>
          </p:nvSpPr>
          <p:spPr>
            <a:xfrm>
              <a:off x="2328904" y="3598794"/>
              <a:ext cx="733847" cy="14520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-889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AutoNum type="arabicPeriod"/>
              </a:pPr>
              <a:r>
                <a:rPr b="1" lang="es-MX" sz="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Existe una adecuada aceptación de las convocatorias por parte de  los profesionales de salud internos y externos.</a:t>
              </a:r>
              <a:endParaRPr b="1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508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Arial"/>
                <a:buNone/>
              </a:pPr>
              <a:r>
                <a:t/>
              </a:r>
              <a:endParaRPr b="1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0" name="Google Shape;130;p14"/>
          <p:cNvGrpSpPr/>
          <p:nvPr/>
        </p:nvGrpSpPr>
        <p:grpSpPr>
          <a:xfrm>
            <a:off x="4933735" y="4591248"/>
            <a:ext cx="1540403" cy="1446550"/>
            <a:chOff x="2156913" y="5214979"/>
            <a:chExt cx="1567869" cy="1315711"/>
          </a:xfrm>
        </p:grpSpPr>
        <p:grpSp>
          <p:nvGrpSpPr>
            <p:cNvPr id="131" name="Google Shape;131;p14"/>
            <p:cNvGrpSpPr/>
            <p:nvPr/>
          </p:nvGrpSpPr>
          <p:grpSpPr>
            <a:xfrm>
              <a:off x="2156913" y="5214979"/>
              <a:ext cx="1516593" cy="1315711"/>
              <a:chOff x="2156913" y="5214979"/>
              <a:chExt cx="1516593" cy="1315711"/>
            </a:xfrm>
          </p:grpSpPr>
          <p:sp>
            <p:nvSpPr>
              <p:cNvPr id="132" name="Google Shape;132;p14"/>
              <p:cNvSpPr txBox="1"/>
              <p:nvPr/>
            </p:nvSpPr>
            <p:spPr>
              <a:xfrm>
                <a:off x="2156913" y="5650316"/>
                <a:ext cx="828780" cy="4199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s-MX" sz="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Detección de necesidades 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s-MX" sz="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de 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1" lang="es-MX" sz="6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capacitación</a:t>
                </a:r>
                <a:endParaRPr b="1" i="1" sz="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3" name="Google Shape;133;p14"/>
              <p:cNvSpPr/>
              <p:nvPr/>
            </p:nvSpPr>
            <p:spPr>
              <a:xfrm>
                <a:off x="2773612" y="5214979"/>
                <a:ext cx="899894" cy="1315711"/>
              </a:xfrm>
              <a:prstGeom prst="rect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-36513" lvl="0" marL="87313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t/>
                </a:r>
                <a:endParaRPr b="1" sz="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-36513" lvl="0" marL="87313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t/>
                </a:r>
                <a:endParaRPr b="1" sz="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-36513" lvl="0" marL="87313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t/>
                </a:r>
                <a:endParaRPr b="1" sz="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-36513" lvl="0" marL="87313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t/>
                </a:r>
                <a:endParaRPr b="1" sz="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-36513" lvl="0" marL="87313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t/>
                </a:r>
                <a:endParaRPr b="1" sz="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-36513" lvl="0" marL="87313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t/>
                </a:r>
                <a:endParaRPr b="1" sz="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-36513" lvl="0" marL="87313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t/>
                </a:r>
                <a:endParaRPr b="1" sz="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-36513" lvl="0" marL="87313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t/>
                </a:r>
                <a:endParaRPr b="1" sz="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-36513" lvl="0" marL="87313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t/>
                </a:r>
                <a:endParaRPr b="1" sz="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-36513" lvl="0" marL="87313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t/>
                </a:r>
                <a:endParaRPr b="1" sz="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-36513" lvl="0" marL="87313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800"/>
                  <a:buFont typeface="Arial"/>
                  <a:buNone/>
                </a:pPr>
                <a:r>
                  <a:t/>
                </a:r>
                <a:endParaRPr b="1" sz="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34" name="Google Shape;134;p14"/>
            <p:cNvSpPr/>
            <p:nvPr/>
          </p:nvSpPr>
          <p:spPr>
            <a:xfrm>
              <a:off x="2748193" y="5491237"/>
              <a:ext cx="976589" cy="10102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-47625" lvl="0" marL="18415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1" i="1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79375" lvl="0" marL="92075" marR="0" rtl="0" algn="l"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600"/>
                <a:buFont typeface="Arial"/>
                <a:buChar char="-"/>
              </a:pPr>
              <a:r>
                <a:rPr b="1" i="1" lang="es-MX" sz="6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Porcentaje de temas identificados que se integran al Programa Anual de Capacitación (A)</a:t>
              </a:r>
              <a:endParaRPr b="1" i="1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4925" lvl="0" marL="92075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1" i="1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4925" lvl="0" marL="92075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1" i="1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79375" lvl="0" marL="92075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1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35" name="Google Shape;135;p14"/>
          <p:cNvCxnSpPr>
            <a:stCxn id="105" idx="2"/>
            <a:endCxn id="127" idx="0"/>
          </p:cNvCxnSpPr>
          <p:nvPr/>
        </p:nvCxnSpPr>
        <p:spPr>
          <a:xfrm flipH="1" rot="-5400000">
            <a:off x="3127728" y="3575978"/>
            <a:ext cx="300600" cy="1334700"/>
          </a:xfrm>
          <a:prstGeom prst="bentConnector3">
            <a:avLst>
              <a:gd fmla="val 49985" name="adj1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6" name="Google Shape;136;p14"/>
          <p:cNvCxnSpPr>
            <a:stCxn id="121" idx="0"/>
            <a:endCxn id="105" idx="2"/>
          </p:cNvCxnSpPr>
          <p:nvPr/>
        </p:nvCxnSpPr>
        <p:spPr>
          <a:xfrm rot="-5400000">
            <a:off x="1738318" y="3524891"/>
            <a:ext cx="304200" cy="1440300"/>
          </a:xfrm>
          <a:prstGeom prst="bentConnector3">
            <a:avLst>
              <a:gd fmla="val 49986" name="adj1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7" name="Google Shape;137;p14"/>
          <p:cNvCxnSpPr>
            <a:stCxn id="133" idx="0"/>
            <a:endCxn id="107" idx="2"/>
          </p:cNvCxnSpPr>
          <p:nvPr/>
        </p:nvCxnSpPr>
        <p:spPr>
          <a:xfrm rot="-5400000">
            <a:off x="6256645" y="3997998"/>
            <a:ext cx="318300" cy="868200"/>
          </a:xfrm>
          <a:prstGeom prst="bentConnector3">
            <a:avLst>
              <a:gd fmla="val 50002" name="adj1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8" name="Google Shape;138;p14"/>
          <p:cNvSpPr/>
          <p:nvPr/>
        </p:nvSpPr>
        <p:spPr>
          <a:xfrm>
            <a:off x="6365335" y="4546209"/>
            <a:ext cx="772719" cy="17263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Los servidores públicos participan activamente en la detección de necesidades de capacitación.</a:t>
            </a:r>
            <a:endParaRPr/>
          </a:p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9" name="Google Shape;139;p14"/>
          <p:cNvGrpSpPr/>
          <p:nvPr/>
        </p:nvGrpSpPr>
        <p:grpSpPr>
          <a:xfrm>
            <a:off x="7629090" y="4596218"/>
            <a:ext cx="873037" cy="1467528"/>
            <a:chOff x="3297890" y="5193093"/>
            <a:chExt cx="888603" cy="1334792"/>
          </a:xfrm>
        </p:grpSpPr>
        <p:sp>
          <p:nvSpPr>
            <p:cNvPr id="140" name="Google Shape;140;p14"/>
            <p:cNvSpPr/>
            <p:nvPr/>
          </p:nvSpPr>
          <p:spPr>
            <a:xfrm>
              <a:off x="3344330" y="5193093"/>
              <a:ext cx="807276" cy="1334792"/>
            </a:xfrm>
            <a:prstGeom prst="rect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365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65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65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65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65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65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65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65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65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6513" lvl="0" marL="87313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14"/>
            <p:cNvSpPr/>
            <p:nvPr/>
          </p:nvSpPr>
          <p:spPr>
            <a:xfrm>
              <a:off x="3297890" y="5221878"/>
              <a:ext cx="888603" cy="12869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-47625" lvl="0" marL="18415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1" i="1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79375" lvl="0" marL="92075" marR="0" rtl="0" algn="l"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600"/>
                <a:buFont typeface="Arial"/>
                <a:buChar char="-"/>
              </a:pPr>
              <a:r>
                <a:rPr b="1" i="1" lang="es-MX" sz="6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Porcentaje de temas contratados en el Programa Anual de Capacitación (PAC) </a:t>
              </a:r>
              <a:r>
                <a:rPr b="1" i="1" lang="es-MX" sz="7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(T)</a:t>
              </a:r>
              <a:endParaRPr b="1" i="1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4925" lvl="0" marL="92075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1" i="1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79375" lvl="0" marL="92075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1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42" name="Google Shape;142;p14"/>
          <p:cNvCxnSpPr>
            <a:stCxn id="140" idx="0"/>
            <a:endCxn id="107" idx="2"/>
          </p:cNvCxnSpPr>
          <p:nvPr/>
        </p:nvCxnSpPr>
        <p:spPr>
          <a:xfrm flipH="1" rot="5400000">
            <a:off x="7298934" y="3823868"/>
            <a:ext cx="323400" cy="1221300"/>
          </a:xfrm>
          <a:prstGeom prst="bentConnector3">
            <a:avLst>
              <a:gd fmla="val 49982" name="adj1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3" name="Google Shape;143;p14"/>
          <p:cNvSpPr txBox="1"/>
          <p:nvPr/>
        </p:nvSpPr>
        <p:spPr>
          <a:xfrm>
            <a:off x="7021762" y="5123316"/>
            <a:ext cx="67172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Contratación de temas de capacitación</a:t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4"/>
          <p:cNvSpPr/>
          <p:nvPr/>
        </p:nvSpPr>
        <p:spPr>
          <a:xfrm>
            <a:off x="1715933" y="4338931"/>
            <a:ext cx="1467629" cy="6554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Los egresados contribuyen al programa de seguimiento de egresados.</a:t>
            </a:r>
            <a:endParaRPr/>
          </a:p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4"/>
          <p:cNvSpPr/>
          <p:nvPr/>
        </p:nvSpPr>
        <p:spPr>
          <a:xfrm>
            <a:off x="1689164" y="6180031"/>
            <a:ext cx="1185010" cy="5339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mejoran los requisitos de selección de los egresados de las escuelas para participar la formación. </a:t>
            </a:r>
            <a:endParaRPr/>
          </a:p>
        </p:txBody>
      </p:sp>
      <p:sp>
        <p:nvSpPr>
          <p:cNvPr id="146" name="Google Shape;146;p14"/>
          <p:cNvSpPr/>
          <p:nvPr/>
        </p:nvSpPr>
        <p:spPr>
          <a:xfrm>
            <a:off x="8409731" y="4709485"/>
            <a:ext cx="743012" cy="13283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Los prestadores de servicios de capacitación cumplen oportunamente con el desarrollo de sus actividades.</a:t>
            </a:r>
            <a:endParaRPr/>
          </a:p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