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6858000" cx="9144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1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200" lIns="92425" spcFirstLastPara="1" rIns="92425" wrap="square" tIns="462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939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200" lIns="92425" spcFirstLastPara="1" rIns="92425" wrap="square" tIns="462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81100" y="696913"/>
            <a:ext cx="4649788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200" lIns="92425" spcFirstLastPara="1" rIns="92425" wrap="square" tIns="462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1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200" lIns="92425" spcFirstLastPara="1" rIns="92425" wrap="square" tIns="462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200" lIns="92425" spcFirstLastPara="1" rIns="92425" wrap="square" tIns="462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MX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1181100" y="696913"/>
            <a:ext cx="4649788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200" lIns="92425" spcFirstLastPara="1" rIns="92425" wrap="square" tIns="462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:notes"/>
          <p:cNvSpPr/>
          <p:nvPr>
            <p:ph idx="2" type="sldImg"/>
          </p:nvPr>
        </p:nvSpPr>
        <p:spPr>
          <a:xfrm>
            <a:off x="1181100" y="696913"/>
            <a:ext cx="4649788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8" name="Google Shape;148;p2:notes"/>
          <p:cNvSpPr txBox="1"/>
          <p:nvPr>
            <p:ph idx="1" type="body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2:notes"/>
          <p:cNvSpPr txBox="1"/>
          <p:nvPr>
            <p:ph idx="12" type="sldNum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200" lIns="92425" spcFirstLastPara="1" rIns="92425" wrap="square" tIns="462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iapositiva de títu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vertical y texto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objetos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cabezado de secció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ació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ólo el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 blanco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ido con título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n con título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oogle Shape;89;p13"/>
          <p:cNvGrpSpPr/>
          <p:nvPr/>
        </p:nvGrpSpPr>
        <p:grpSpPr>
          <a:xfrm>
            <a:off x="137610" y="38872"/>
            <a:ext cx="8836609" cy="6702497"/>
            <a:chOff x="137610" y="38872"/>
            <a:chExt cx="8836609" cy="6702497"/>
          </a:xfrm>
        </p:grpSpPr>
        <p:grpSp>
          <p:nvGrpSpPr>
            <p:cNvPr id="90" name="Google Shape;90;p13"/>
            <p:cNvGrpSpPr/>
            <p:nvPr/>
          </p:nvGrpSpPr>
          <p:grpSpPr>
            <a:xfrm>
              <a:off x="251518" y="849206"/>
              <a:ext cx="8722701" cy="5892163"/>
              <a:chOff x="0" y="1023498"/>
              <a:chExt cx="9010678" cy="6178079"/>
            </a:xfrm>
          </p:grpSpPr>
          <p:grpSp>
            <p:nvGrpSpPr>
              <p:cNvPr id="91" name="Google Shape;91;p13"/>
              <p:cNvGrpSpPr/>
              <p:nvPr/>
            </p:nvGrpSpPr>
            <p:grpSpPr>
              <a:xfrm>
                <a:off x="0" y="1023498"/>
                <a:ext cx="9010678" cy="6178079"/>
                <a:chOff x="0" y="1023583"/>
                <a:chExt cx="9011287" cy="6178593"/>
              </a:xfrm>
            </p:grpSpPr>
            <p:cxnSp>
              <p:nvCxnSpPr>
                <p:cNvPr id="92" name="Google Shape;92;p13"/>
                <p:cNvCxnSpPr>
                  <a:stCxn id="93" idx="4"/>
                  <a:endCxn id="94" idx="0"/>
                </p:cNvCxnSpPr>
                <p:nvPr/>
              </p:nvCxnSpPr>
              <p:spPr>
                <a:xfrm>
                  <a:off x="6356383" y="3648956"/>
                  <a:ext cx="0" cy="213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4A7DBA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  <p:grpSp>
              <p:nvGrpSpPr>
                <p:cNvPr id="95" name="Google Shape;95;p13"/>
                <p:cNvGrpSpPr/>
                <p:nvPr/>
              </p:nvGrpSpPr>
              <p:grpSpPr>
                <a:xfrm>
                  <a:off x="0" y="1023583"/>
                  <a:ext cx="9011287" cy="6178593"/>
                  <a:chOff x="0" y="1023583"/>
                  <a:chExt cx="9011287" cy="6178593"/>
                </a:xfrm>
              </p:grpSpPr>
              <p:cxnSp>
                <p:nvCxnSpPr>
                  <p:cNvPr id="96" name="Google Shape;96;p13"/>
                  <p:cNvCxnSpPr/>
                  <p:nvPr/>
                </p:nvCxnSpPr>
                <p:spPr>
                  <a:xfrm flipH="1">
                    <a:off x="6374921" y="2725947"/>
                    <a:ext cx="3796" cy="179952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4A7DBA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grpSp>
                <p:nvGrpSpPr>
                  <p:cNvPr id="97" name="Google Shape;97;p13"/>
                  <p:cNvGrpSpPr/>
                  <p:nvPr/>
                </p:nvGrpSpPr>
                <p:grpSpPr>
                  <a:xfrm>
                    <a:off x="0" y="1023583"/>
                    <a:ext cx="9011287" cy="6178593"/>
                    <a:chOff x="0" y="1"/>
                    <a:chExt cx="9011287" cy="6178593"/>
                  </a:xfrm>
                </p:grpSpPr>
                <p:cxnSp>
                  <p:nvCxnSpPr>
                    <p:cNvPr id="98" name="Google Shape;98;p13"/>
                    <p:cNvCxnSpPr>
                      <a:stCxn id="99" idx="2"/>
                    </p:cNvCxnSpPr>
                    <p:nvPr/>
                  </p:nvCxnSpPr>
                  <p:spPr>
                    <a:xfrm flipH="1" rot="-5400000">
                      <a:off x="2302250" y="3150119"/>
                      <a:ext cx="386100" cy="3464100"/>
                    </a:xfrm>
                    <a:prstGeom prst="bentConnector2">
                      <a:avLst/>
                    </a:prstGeom>
                    <a:noFill/>
                    <a:ln cap="flat" cmpd="sng" w="9525">
                      <a:solidFill>
                        <a:srgbClr val="4A7DBA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  <p:grpSp>
                  <p:nvGrpSpPr>
                    <p:cNvPr id="100" name="Google Shape;100;p13"/>
                    <p:cNvGrpSpPr/>
                    <p:nvPr/>
                  </p:nvGrpSpPr>
                  <p:grpSpPr>
                    <a:xfrm>
                      <a:off x="0" y="1"/>
                      <a:ext cx="9011287" cy="6178593"/>
                      <a:chOff x="0" y="1"/>
                      <a:chExt cx="9011287" cy="6178593"/>
                    </a:xfrm>
                  </p:grpSpPr>
                  <p:grpSp>
                    <p:nvGrpSpPr>
                      <p:cNvPr id="101" name="Google Shape;101;p13"/>
                      <p:cNvGrpSpPr/>
                      <p:nvPr/>
                    </p:nvGrpSpPr>
                    <p:grpSpPr>
                      <a:xfrm>
                        <a:off x="0" y="1"/>
                        <a:ext cx="9011287" cy="6178593"/>
                        <a:chOff x="-1" y="1"/>
                        <a:chExt cx="8500781" cy="5709132"/>
                      </a:xfrm>
                    </p:grpSpPr>
                    <p:cxnSp>
                      <p:nvCxnSpPr>
                        <p:cNvPr id="102" name="Google Shape;102;p13"/>
                        <p:cNvCxnSpPr/>
                        <p:nvPr/>
                      </p:nvCxnSpPr>
                      <p:spPr>
                        <a:xfrm flipH="1" rot="10800000">
                          <a:off x="5033176" y="1216549"/>
                          <a:ext cx="277035" cy="10884"/>
                        </a:xfrm>
                        <a:prstGeom prst="straightConnector1">
                          <a:avLst/>
                        </a:prstGeom>
                        <a:noFill/>
                        <a:ln cap="flat" cmpd="sng" w="9525">
                          <a:solidFill>
                            <a:srgbClr val="4A7DBA"/>
                          </a:solidFill>
                          <a:prstDash val="solid"/>
                          <a:round/>
                          <a:headEnd len="sm" w="sm" type="none"/>
                          <a:tailEnd len="sm" w="sm" type="none"/>
                        </a:ln>
                      </p:spPr>
                    </p:cxnSp>
                    <p:grpSp>
                      <p:nvGrpSpPr>
                        <p:cNvPr id="103" name="Google Shape;103;p13"/>
                        <p:cNvGrpSpPr/>
                        <p:nvPr/>
                      </p:nvGrpSpPr>
                      <p:grpSpPr>
                        <a:xfrm>
                          <a:off x="-1" y="1"/>
                          <a:ext cx="8500781" cy="5709132"/>
                          <a:chOff x="-1" y="1"/>
                          <a:chExt cx="8500781" cy="5709132"/>
                        </a:xfrm>
                      </p:grpSpPr>
                      <p:cxnSp>
                        <p:nvCxnSpPr>
                          <p:cNvPr id="104" name="Google Shape;104;p13"/>
                          <p:cNvCxnSpPr/>
                          <p:nvPr/>
                        </p:nvCxnSpPr>
                        <p:spPr>
                          <a:xfrm flipH="1" rot="10800000">
                            <a:off x="2949934" y="1232452"/>
                            <a:ext cx="676146" cy="116738"/>
                          </a:xfrm>
                          <a:prstGeom prst="straightConnector1">
                            <a:avLst/>
                          </a:prstGeom>
                          <a:noFill/>
                          <a:ln cap="flat" cmpd="sng" w="9525">
                            <a:solidFill>
                              <a:srgbClr val="4A7DBA"/>
                            </a:solidFill>
                            <a:prstDash val="solid"/>
                            <a:round/>
                            <a:headEnd len="sm" w="sm" type="none"/>
                            <a:tailEnd len="sm" w="sm" type="none"/>
                          </a:ln>
                        </p:spPr>
                      </p:cxnSp>
                      <p:cxnSp>
                        <p:nvCxnSpPr>
                          <p:cNvPr id="105" name="Google Shape;105;p13"/>
                          <p:cNvCxnSpPr/>
                          <p:nvPr/>
                        </p:nvCxnSpPr>
                        <p:spPr>
                          <a:xfrm flipH="1" rot="10800000">
                            <a:off x="3013545" y="349857"/>
                            <a:ext cx="742068" cy="222851"/>
                          </a:xfrm>
                          <a:prstGeom prst="straightConnector1">
                            <a:avLst/>
                          </a:prstGeom>
                          <a:noFill/>
                          <a:ln cap="flat" cmpd="sng" w="9525">
                            <a:solidFill>
                              <a:srgbClr val="4A7DBA"/>
                            </a:solidFill>
                            <a:prstDash val="solid"/>
                            <a:round/>
                            <a:headEnd len="sm" w="sm" type="none"/>
                            <a:tailEnd len="sm" w="sm" type="none"/>
                          </a:ln>
                        </p:spPr>
                      </p:cxnSp>
                      <p:grpSp>
                        <p:nvGrpSpPr>
                          <p:cNvPr id="106" name="Google Shape;106;p13"/>
                          <p:cNvGrpSpPr/>
                          <p:nvPr/>
                        </p:nvGrpSpPr>
                        <p:grpSpPr>
                          <a:xfrm>
                            <a:off x="-1" y="1"/>
                            <a:ext cx="8500781" cy="5709132"/>
                            <a:chOff x="-1" y="1"/>
                            <a:chExt cx="8500781" cy="5709132"/>
                          </a:xfrm>
                        </p:grpSpPr>
                        <p:grpSp>
                          <p:nvGrpSpPr>
                            <p:cNvPr id="107" name="Google Shape;107;p13"/>
                            <p:cNvGrpSpPr/>
                            <p:nvPr/>
                          </p:nvGrpSpPr>
                          <p:grpSpPr>
                            <a:xfrm>
                              <a:off x="-1" y="1"/>
                              <a:ext cx="6726793" cy="5709132"/>
                              <a:chOff x="-1" y="1107777"/>
                              <a:chExt cx="5488083" cy="3346533"/>
                            </a:xfrm>
                          </p:grpSpPr>
                          <p:sp>
                            <p:nvSpPr>
                              <p:cNvPr id="108" name="Google Shape;108;p13"/>
                              <p:cNvSpPr/>
                              <p:nvPr/>
                            </p:nvSpPr>
                            <p:spPr>
                              <a:xfrm>
                                <a:off x="1252597" y="1693949"/>
                                <a:ext cx="1151890" cy="404495"/>
                              </a:xfrm>
                              <a:prstGeom prst="ellipse">
                                <a:avLst/>
                              </a:prstGeom>
                              <a:noFill/>
                              <a:ln cap="flat" cmpd="sng" w="25400">
                                <a:solidFill>
                                  <a:srgbClr val="395E89"/>
                                </a:solidFill>
                                <a:prstDash val="solid"/>
                                <a:round/>
                                <a:headEnd len="sm" w="sm" type="none"/>
                                <a:tailEnd len="sm" w="sm" type="none"/>
                              </a:ln>
                            </p:spPr>
                            <p:txBody>
                              <a:bodyPr anchorCtr="0" anchor="ctr" bIns="45700" lIns="91425" spcFirstLastPara="1" rIns="91425" wrap="square" tIns="45700">
                                <a:noAutofit/>
                              </a:bodyPr>
                              <a:lstStyle/>
                              <a:p>
                                <a:pPr indent="0" lvl="0" marL="0" marR="0" rtl="0" algn="ctr"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None/>
                                </a:pPr>
                                <a:r>
                                  <a:rPr b="1" i="0" lang="es-MX" sz="700" u="none" cap="none" strike="noStrike">
                                    <a:solidFill>
                                      <a:srgbClr val="000000"/>
                                    </a:solidFill>
                                    <a:latin typeface="Arial"/>
                                    <a:ea typeface="Arial"/>
                                    <a:cs typeface="Arial"/>
                                    <a:sym typeface="Arial"/>
                                  </a:rPr>
                                  <a:t>Condiciones de salud mejoradas</a:t>
                                </a:r>
                                <a:endParaRPr b="0" i="0" sz="1200" u="none" cap="none" strike="noStrike">
                                  <a:solidFill>
                                    <a:schemeClr val="lt1"/>
                                  </a:solidFill>
                                  <a:latin typeface="Times New Roman"/>
                                  <a:ea typeface="Times New Roman"/>
                                  <a:cs typeface="Times New Roman"/>
                                  <a:sym typeface="Times New Roman"/>
                                </a:endParaRPr>
                              </a:p>
                            </p:txBody>
                          </p:sp>
                          <p:grpSp>
                            <p:nvGrpSpPr>
                              <p:cNvPr id="109" name="Google Shape;109;p13"/>
                              <p:cNvGrpSpPr/>
                              <p:nvPr/>
                            </p:nvGrpSpPr>
                            <p:grpSpPr>
                              <a:xfrm>
                                <a:off x="-1" y="1107777"/>
                                <a:ext cx="5488083" cy="3346533"/>
                                <a:chOff x="-1" y="1107777"/>
                                <a:chExt cx="5488083" cy="3346533"/>
                              </a:xfrm>
                            </p:grpSpPr>
                            <p:sp>
                              <p:nvSpPr>
                                <p:cNvPr id="110" name="Google Shape;110;p13"/>
                                <p:cNvSpPr/>
                                <p:nvPr/>
                              </p:nvSpPr>
                              <p:spPr>
                                <a:xfrm>
                                  <a:off x="2536272" y="3926754"/>
                                  <a:ext cx="1321704" cy="527556"/>
                                </a:xfrm>
                                <a:prstGeom prst="rect">
                                  <a:avLst/>
                                </a:prstGeom>
                                <a:noFill/>
                                <a:ln cap="flat" cmpd="sng" w="25400">
                                  <a:solidFill>
                                    <a:srgbClr val="366092"/>
                                  </a:solidFill>
                                  <a:prstDash val="solid"/>
                                  <a:round/>
                                  <a:headEnd len="sm" w="sm" type="none"/>
                                  <a:tailEnd len="sm" w="sm" type="none"/>
                                </a:ln>
                              </p:spPr>
                              <p:txBody>
                                <a:bodyPr anchorCtr="0" anchor="ctr" bIns="45700" lIns="91425" spcFirstLastPara="1" rIns="91425" wrap="square" tIns="45700">
                                  <a:noAutofit/>
                                </a:bodyPr>
                                <a:lstStyle/>
                                <a:p>
                                  <a:pPr indent="0" lvl="0" marL="0" marR="0" rtl="0" algn="ctr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None/>
                                  </a:pPr>
                                  <a:r>
                                    <a:rPr b="1" i="0" lang="es-MX" sz="700" u="none" cap="none" strike="noStrike">
                                      <a:solidFill>
                                        <a:srgbClr val="000000"/>
                                      </a:solidFill>
                                      <a:latin typeface="Arial"/>
                                      <a:ea typeface="Arial"/>
                                      <a:cs typeface="Arial"/>
                                      <a:sym typeface="Arial"/>
                                    </a:rPr>
                                    <a:t>Mejora el rezago institucional en la formación de posgrado de recursos humanos para la salud</a:t>
                                  </a:r>
                                  <a:endParaRPr b="0" i="0" sz="1200" u="none" cap="none" strike="noStrike">
                                    <a:solidFill>
                                      <a:schemeClr val="lt1"/>
                                    </a:solidFill>
                                    <a:latin typeface="Times New Roman"/>
                                    <a:ea typeface="Times New Roman"/>
                                    <a:cs typeface="Times New Roman"/>
                                    <a:sym typeface="Times New Roman"/>
                                  </a:endParaRPr>
                                </a:p>
                              </p:txBody>
                            </p:sp>
                            <p:grpSp>
                              <p:nvGrpSpPr>
                                <p:cNvPr id="111" name="Google Shape;111;p13"/>
                                <p:cNvGrpSpPr/>
                                <p:nvPr/>
                              </p:nvGrpSpPr>
                              <p:grpSpPr>
                                <a:xfrm>
                                  <a:off x="-1" y="1107777"/>
                                  <a:ext cx="5488083" cy="2563282"/>
                                  <a:chOff x="-1" y="1107777"/>
                                  <a:chExt cx="5488083" cy="2563282"/>
                                </a:xfrm>
                              </p:grpSpPr>
                              <p:grpSp>
                                <p:nvGrpSpPr>
                                  <p:cNvPr id="112" name="Google Shape;112;p13"/>
                                  <p:cNvGrpSpPr/>
                                  <p:nvPr/>
                                </p:nvGrpSpPr>
                                <p:grpSpPr>
                                  <a:xfrm>
                                    <a:off x="-1" y="1107777"/>
                                    <a:ext cx="5488083" cy="2563282"/>
                                    <a:chOff x="-1" y="1107777"/>
                                    <a:chExt cx="5488083" cy="2563282"/>
                                  </a:xfrm>
                                </p:grpSpPr>
                                <p:sp>
                                  <p:nvSpPr>
                                    <p:cNvPr id="93" name="Google Shape;93;p13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319621" y="2120833"/>
                                      <a:ext cx="1144940" cy="40893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  <a:ln cap="flat" cmpd="sng" w="25400">
                                      <a:solidFill>
                                        <a:srgbClr val="395E89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  <p:txBody>
                                    <a:bodyPr anchorCtr="0" anchor="ctr" bIns="45700" lIns="91425" spcFirstLastPara="1" rIns="91425" wrap="square" tIns="45700">
                                      <a:noAutofit/>
                                    </a:bodyPr>
                                    <a:lstStyle/>
                                    <a:p>
                                      <a:pPr indent="0" lvl="0" marL="0" marR="0" rtl="0" algn="ctr">
                                        <a:spcBef>
                                          <a:spcPts val="0"/>
                                        </a:spcBef>
                                        <a:spcAft>
                                          <a:spcPts val="0"/>
                                        </a:spcAft>
                                        <a:buNone/>
                                      </a:pPr>
                                      <a:r>
                                        <a:rPr b="1" i="0" lang="es-MX" sz="700" u="none" cap="none" strike="noStrike">
                                          <a:solidFill>
                                            <a:srgbClr val="000000"/>
                                          </a:solidFill>
                                          <a:latin typeface="Arial"/>
                                          <a:ea typeface="Arial"/>
                                          <a:cs typeface="Arial"/>
                                          <a:sym typeface="Arial"/>
                                        </a:rPr>
                                        <a:t>Períodos de atención óptimos</a:t>
                                      </a:r>
                                      <a:endParaRPr b="0" i="0" sz="1200" u="none" cap="none" strike="noStrike">
                                        <a:solidFill>
                                          <a:schemeClr val="lt1"/>
                                        </a:solidFill>
                                        <a:latin typeface="Times New Roman"/>
                                        <a:ea typeface="Times New Roman"/>
                                        <a:cs typeface="Times New Roman"/>
                                        <a:sym typeface="Times New Roman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3" name="Google Shape;113;p13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652541" y="2627826"/>
                                      <a:ext cx="1169876" cy="428400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  <a:ln cap="flat" cmpd="sng" w="25400">
                                      <a:solidFill>
                                        <a:srgbClr val="395E89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  <p:txBody>
                                    <a:bodyPr anchorCtr="0" anchor="ctr" bIns="45700" lIns="91425" spcFirstLastPara="1" rIns="91425" wrap="square" tIns="45700">
                                      <a:noAutofit/>
                                    </a:bodyPr>
                                    <a:lstStyle/>
                                    <a:p>
                                      <a:pPr indent="0" lvl="0" marL="0" marR="0" rtl="0" algn="ctr">
                                        <a:spcBef>
                                          <a:spcPts val="0"/>
                                        </a:spcBef>
                                        <a:spcAft>
                                          <a:spcPts val="0"/>
                                        </a:spcAft>
                                        <a:buNone/>
                                      </a:pPr>
                                      <a:r>
                                        <a:rPr b="1" i="0" lang="es-MX" sz="700" u="none" cap="none" strike="noStrike">
                                          <a:solidFill>
                                            <a:srgbClr val="000000"/>
                                          </a:solidFill>
                                          <a:latin typeface="Arial"/>
                                          <a:ea typeface="Arial"/>
                                          <a:cs typeface="Arial"/>
                                          <a:sym typeface="Arial"/>
                                        </a:rPr>
                                        <a:t>Mejor toma de decisiones con base en la evidencia científica</a:t>
                                      </a:r>
                                      <a:endParaRPr b="0" i="0" sz="1200" u="none" cap="none" strike="noStrike">
                                        <a:solidFill>
                                          <a:schemeClr val="lt1"/>
                                        </a:solidFill>
                                        <a:latin typeface="Times New Roman"/>
                                        <a:ea typeface="Times New Roman"/>
                                        <a:cs typeface="Times New Roman"/>
                                        <a:sym typeface="Times New Roman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99" name="Google Shape;99;p13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-1" y="3162208"/>
                                      <a:ext cx="1174848" cy="485352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  <a:ln cap="flat" cmpd="sng" w="25400">
                                      <a:solidFill>
                                        <a:srgbClr val="366092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  <p:txBody>
                                    <a:bodyPr anchorCtr="0" anchor="ctr" bIns="45700" lIns="91425" spcFirstLastPara="1" rIns="91425" wrap="square" tIns="45700">
                                      <a:noAutofit/>
                                    </a:bodyPr>
                                    <a:lstStyle/>
                                    <a:p>
                                      <a:pPr indent="0" lvl="0" marL="0" marR="0" rtl="0" algn="ctr">
                                        <a:spcBef>
                                          <a:spcPts val="0"/>
                                        </a:spcBef>
                                        <a:spcAft>
                                          <a:spcPts val="0"/>
                                        </a:spcAft>
                                        <a:buNone/>
                                      </a:pPr>
                                      <a:r>
                                        <a:rPr b="1" i="0" lang="es-MX" sz="700" u="none" cap="none" strike="noStrike">
                                          <a:solidFill>
                                            <a:srgbClr val="000000"/>
                                          </a:solidFill>
                                          <a:latin typeface="Arial"/>
                                          <a:ea typeface="Arial"/>
                                          <a:cs typeface="Arial"/>
                                          <a:sym typeface="Arial"/>
                                        </a:rPr>
                                        <a:t>Mejoría en el conocimiento especializado para la atención a problemas de salud </a:t>
                                      </a:r>
                                      <a:endParaRPr b="0" i="0" sz="1200" u="none" cap="none" strike="noStrike">
                                        <a:solidFill>
                                          <a:schemeClr val="lt1"/>
                                        </a:solidFill>
                                        <a:latin typeface="Times New Roman"/>
                                        <a:ea typeface="Times New Roman"/>
                                        <a:cs typeface="Times New Roman"/>
                                        <a:sym typeface="Times New Roman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4" name="Google Shape;114;p13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313234" y="3169238"/>
                                      <a:ext cx="1174848" cy="485352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  <a:ln cap="flat" cmpd="sng" w="25400">
                                      <a:solidFill>
                                        <a:srgbClr val="366092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  <p:txBody>
                                    <a:bodyPr anchorCtr="0" anchor="ctr" bIns="45700" lIns="91425" spcFirstLastPara="1" rIns="91425" wrap="square" tIns="45700">
                                      <a:noAutofit/>
                                    </a:bodyPr>
                                    <a:lstStyle/>
                                    <a:p>
                                      <a:pPr indent="0" lvl="0" marL="0" marR="0" rtl="0" algn="ctr">
                                        <a:spcBef>
                                          <a:spcPts val="0"/>
                                        </a:spcBef>
                                        <a:spcAft>
                                          <a:spcPts val="0"/>
                                        </a:spcAft>
                                        <a:buNone/>
                                      </a:pPr>
                                      <a:r>
                                        <a:rPr b="1" i="0" lang="es-MX" sz="700" u="none" cap="none" strike="noStrike">
                                          <a:solidFill>
                                            <a:srgbClr val="000000"/>
                                          </a:solidFill>
                                          <a:latin typeface="Arial"/>
                                          <a:ea typeface="Arial"/>
                                          <a:cs typeface="Arial"/>
                                          <a:sym typeface="Arial"/>
                                        </a:rPr>
                                        <a:t>Menor oferta de servicios especializados</a:t>
                                      </a:r>
                                      <a:endParaRPr b="0" i="0" sz="1200" u="none" cap="none" strike="noStrike">
                                        <a:solidFill>
                                          <a:schemeClr val="lt1"/>
                                        </a:solidFill>
                                        <a:latin typeface="Times New Roman"/>
                                        <a:ea typeface="Times New Roman"/>
                                        <a:cs typeface="Times New Roman"/>
                                        <a:sym typeface="Times New Roman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5" name="Google Shape;115;p13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647577" y="3185707"/>
                                      <a:ext cx="1174848" cy="485352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  <a:ln cap="flat" cmpd="sng" w="25400">
                                      <a:solidFill>
                                        <a:srgbClr val="366092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  <p:txBody>
                                    <a:bodyPr anchorCtr="0" anchor="ctr" bIns="45700" lIns="91425" spcFirstLastPara="1" rIns="91425" wrap="square" tIns="45700">
                                      <a:noAutofit/>
                                    </a:bodyPr>
                                    <a:lstStyle/>
                                    <a:p>
                                      <a:pPr indent="0" lvl="0" marL="0" marR="0" rtl="0" algn="ctr">
                                        <a:spcBef>
                                          <a:spcPts val="0"/>
                                        </a:spcBef>
                                        <a:spcAft>
                                          <a:spcPts val="0"/>
                                        </a:spcAft>
                                        <a:buNone/>
                                      </a:pPr>
                                      <a:r>
                                        <a:rPr b="1" i="0" lang="es-MX" sz="700" u="none" cap="none" strike="noStrike">
                                          <a:solidFill>
                                            <a:srgbClr val="000000"/>
                                          </a:solidFill>
                                          <a:latin typeface="Arial"/>
                                          <a:ea typeface="Arial"/>
                                          <a:cs typeface="Arial"/>
                                          <a:sym typeface="Arial"/>
                                        </a:rPr>
                                        <a:t>Adecuada formación de investigadores</a:t>
                                      </a:r>
                                      <a:endParaRPr b="0" i="0" sz="1200" u="none" cap="none" strike="noStrike">
                                        <a:solidFill>
                                          <a:schemeClr val="lt1"/>
                                        </a:solidFill>
                                        <a:latin typeface="Times New Roman"/>
                                        <a:ea typeface="Times New Roman"/>
                                        <a:cs typeface="Times New Roman"/>
                                        <a:sym typeface="Times New Roman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94" name="Google Shape;94;p13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319621" y="2645036"/>
                                      <a:ext cx="1144940" cy="40893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  <a:ln cap="flat" cmpd="sng" w="25400">
                                      <a:solidFill>
                                        <a:srgbClr val="395E89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  <p:txBody>
                                    <a:bodyPr anchorCtr="0" anchor="ctr" bIns="45700" lIns="91425" spcFirstLastPara="1" rIns="91425" wrap="square" tIns="45700">
                                      <a:noAutofit/>
                                    </a:bodyPr>
                                    <a:lstStyle/>
                                    <a:p>
                                      <a:pPr indent="0" lvl="0" marL="0" marR="0" rtl="0" algn="ctr">
                                        <a:spcBef>
                                          <a:spcPts val="0"/>
                                        </a:spcBef>
                                        <a:spcAft>
                                          <a:spcPts val="0"/>
                                        </a:spcAft>
                                        <a:buNone/>
                                      </a:pPr>
                                      <a:r>
                                        <a:rPr b="1" i="0" lang="es-MX" sz="700" u="none" cap="none" strike="noStrike">
                                          <a:solidFill>
                                            <a:srgbClr val="000000"/>
                                          </a:solidFill>
                                          <a:latin typeface="Arial"/>
                                          <a:ea typeface="Arial"/>
                                          <a:cs typeface="Arial"/>
                                          <a:sym typeface="Arial"/>
                                        </a:rPr>
                                        <a:t>Disponibilidad de los servicios especializados existentes</a:t>
                                      </a:r>
                                      <a:endParaRPr b="0" i="0" sz="1200" u="none" cap="none" strike="noStrike">
                                        <a:solidFill>
                                          <a:schemeClr val="lt1"/>
                                        </a:solidFill>
                                        <a:latin typeface="Times New Roman"/>
                                        <a:ea typeface="Times New Roman"/>
                                        <a:cs typeface="Times New Roman"/>
                                        <a:sym typeface="Times New Roman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6" name="Google Shape;116;p13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334271" y="1619055"/>
                                      <a:ext cx="1144940" cy="40893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  <a:ln cap="flat" cmpd="sng" w="25400">
                                      <a:solidFill>
                                        <a:srgbClr val="395E89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  <p:txBody>
                                    <a:bodyPr anchorCtr="0" anchor="ctr" bIns="45700" lIns="91425" spcFirstLastPara="1" rIns="91425" wrap="square" tIns="45700">
                                      <a:noAutofit/>
                                    </a:bodyPr>
                                    <a:lstStyle/>
                                    <a:p>
                                      <a:pPr indent="0" lvl="0" marL="0" marR="0" rtl="0" algn="ctr">
                                        <a:spcBef>
                                          <a:spcPts val="0"/>
                                        </a:spcBef>
                                        <a:spcAft>
                                          <a:spcPts val="0"/>
                                        </a:spcAft>
                                        <a:buNone/>
                                      </a:pPr>
                                      <a:r>
                                        <a:rPr b="1" i="0" lang="es-MX" sz="700" u="none" cap="none" strike="noStrike">
                                          <a:solidFill>
                                            <a:srgbClr val="000000"/>
                                          </a:solidFill>
                                          <a:latin typeface="Arial"/>
                                          <a:ea typeface="Arial"/>
                                          <a:cs typeface="Arial"/>
                                          <a:sym typeface="Arial"/>
                                        </a:rPr>
                                        <a:t>Menor gasto en salud</a:t>
                                      </a:r>
                                      <a:endParaRPr b="0" i="0" sz="1200" u="none" cap="none" strike="noStrike">
                                        <a:solidFill>
                                          <a:schemeClr val="lt1"/>
                                        </a:solidFill>
                                        <a:latin typeface="Times New Roman"/>
                                        <a:ea typeface="Times New Roman"/>
                                        <a:cs typeface="Times New Roman"/>
                                        <a:sym typeface="Times New Roman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7" name="Google Shape;117;p13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3063834" y="1107777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  <a:ln cap="flat" cmpd="sng" w="25400">
                                      <a:solidFill>
                                        <a:srgbClr val="395E89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  <p:txBody>
                                    <a:bodyPr anchorCtr="0" anchor="ctr" bIns="45700" lIns="91425" spcFirstLastPara="1" rIns="91425" wrap="square" tIns="45700">
                                      <a:noAutofit/>
                                    </a:bodyPr>
                                    <a:lstStyle/>
                                    <a:p>
                                      <a:pPr indent="0" lvl="0" marL="0" marR="0" rtl="0" algn="ctr">
                                        <a:spcBef>
                                          <a:spcPts val="0"/>
                                        </a:spcBef>
                                        <a:spcAft>
                                          <a:spcPts val="0"/>
                                        </a:spcAft>
                                        <a:buNone/>
                                      </a:pPr>
                                      <a:r>
                                        <a:rPr b="1" i="0" lang="es-MX" sz="700" u="none" cap="none" strike="noStrike">
                                          <a:solidFill>
                                            <a:srgbClr val="000000"/>
                                          </a:solidFill>
                                          <a:latin typeface="Arial"/>
                                          <a:ea typeface="Arial"/>
                                          <a:cs typeface="Arial"/>
                                          <a:sym typeface="Arial"/>
                                        </a:rPr>
                                        <a:t>Condiciones de vida mejoradas</a:t>
                                      </a:r>
                                      <a:endParaRPr b="0" i="0" sz="1200" u="none" cap="none" strike="noStrike">
                                        <a:solidFill>
                                          <a:schemeClr val="lt1"/>
                                        </a:solidFill>
                                        <a:latin typeface="Times New Roman"/>
                                        <a:ea typeface="Times New Roman"/>
                                        <a:cs typeface="Times New Roman"/>
                                        <a:sym typeface="Times New Roman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8" name="Google Shape;118;p13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956123" y="1625436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  <a:ln cap="flat" cmpd="sng" w="25400">
                                      <a:solidFill>
                                        <a:srgbClr val="395E89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  <p:txBody>
                                    <a:bodyPr anchorCtr="0" anchor="ctr" bIns="45700" lIns="91425" spcFirstLastPara="1" rIns="91425" wrap="square" tIns="45700">
                                      <a:noAutofit/>
                                    </a:bodyPr>
                                    <a:lstStyle/>
                                    <a:p>
                                      <a:pPr indent="0" lvl="0" marL="0" marR="0" rtl="0" algn="ctr">
                                        <a:spcBef>
                                          <a:spcPts val="0"/>
                                        </a:spcBef>
                                        <a:spcAft>
                                          <a:spcPts val="0"/>
                                        </a:spcAft>
                                        <a:buNone/>
                                      </a:pPr>
                                      <a:r>
                                        <a:rPr b="1" i="0" lang="es-MX" sz="700" u="none" cap="none" strike="noStrike">
                                          <a:solidFill>
                                            <a:srgbClr val="000000"/>
                                          </a:solidFill>
                                          <a:latin typeface="Arial"/>
                                          <a:ea typeface="Arial"/>
                                          <a:cs typeface="Arial"/>
                                          <a:sym typeface="Arial"/>
                                        </a:rPr>
                                        <a:t>Mejores oportunidades de trabajo e ingresos</a:t>
                                      </a:r>
                                      <a:endParaRPr b="0" i="0" sz="1200" u="none" cap="none" strike="noStrike">
                                        <a:solidFill>
                                          <a:schemeClr val="lt1"/>
                                        </a:solidFill>
                                        <a:latin typeface="Times New Roman"/>
                                        <a:ea typeface="Times New Roman"/>
                                        <a:cs typeface="Times New Roman"/>
                                        <a:sym typeface="Times New Roman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9" name="Google Shape;119;p13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1306286" y="1238406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  <a:ln cap="flat" cmpd="sng" w="25400">
                                      <a:solidFill>
                                        <a:srgbClr val="395E89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  <p:txBody>
                                    <a:bodyPr anchorCtr="0" anchor="ctr" bIns="45700" lIns="91425" spcFirstLastPara="1" rIns="91425" wrap="square" tIns="45700">
                                      <a:noAutofit/>
                                    </a:bodyPr>
                                    <a:lstStyle/>
                                    <a:p>
                                      <a:pPr indent="0" lvl="0" marL="0" marR="0" rtl="0" algn="ctr">
                                        <a:spcBef>
                                          <a:spcPts val="0"/>
                                        </a:spcBef>
                                        <a:spcAft>
                                          <a:spcPts val="0"/>
                                        </a:spcAft>
                                        <a:buNone/>
                                      </a:pPr>
                                      <a:r>
                                        <a:rPr b="1" i="0" lang="es-MX" sz="700" u="none" cap="none" strike="noStrike">
                                          <a:solidFill>
                                            <a:srgbClr val="000000"/>
                                          </a:solidFill>
                                          <a:latin typeface="Arial"/>
                                          <a:ea typeface="Arial"/>
                                          <a:cs typeface="Arial"/>
                                          <a:sym typeface="Arial"/>
                                        </a:rPr>
                                        <a:t>Mejor productividad laboral y escolar</a:t>
                                      </a:r>
                                      <a:endParaRPr b="0" i="0" sz="1200" u="none" cap="none" strike="noStrike">
                                        <a:solidFill>
                                          <a:schemeClr val="lt1"/>
                                        </a:solidFill>
                                        <a:latin typeface="Times New Roman"/>
                                        <a:ea typeface="Times New Roman"/>
                                        <a:cs typeface="Times New Roman"/>
                                        <a:sym typeface="Times New Roman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20" name="Google Shape;120;p13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173184" y="2117180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  <a:ln cap="flat" cmpd="sng" w="25400">
                                      <a:solidFill>
                                        <a:srgbClr val="395E89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  <p:txBody>
                                    <a:bodyPr anchorCtr="0" anchor="ctr" bIns="45700" lIns="91425" spcFirstLastPara="1" rIns="91425" wrap="square" tIns="45700">
                                      <a:noAutofit/>
                                    </a:bodyPr>
                                    <a:lstStyle/>
                                    <a:p>
                                      <a:pPr indent="0" lvl="0" marL="0" marR="0" rtl="0" algn="ctr">
                                        <a:spcBef>
                                          <a:spcPts val="0"/>
                                        </a:spcBef>
                                        <a:spcAft>
                                          <a:spcPts val="0"/>
                                        </a:spcAft>
                                        <a:buNone/>
                                      </a:pPr>
                                      <a:r>
                                        <a:rPr b="1" i="0" lang="es-MX" sz="700" u="none" cap="none" strike="noStrike">
                                          <a:solidFill>
                                            <a:srgbClr val="000000"/>
                                          </a:solidFill>
                                          <a:latin typeface="Arial"/>
                                          <a:ea typeface="Arial"/>
                                          <a:cs typeface="Arial"/>
                                          <a:sym typeface="Arial"/>
                                        </a:rPr>
                                        <a:t>Menor tiempo de recuperación de los pacientes</a:t>
                                      </a:r>
                                      <a:endParaRPr b="0" i="0" sz="1200" u="none" cap="none" strike="noStrike">
                                        <a:solidFill>
                                          <a:schemeClr val="lt1"/>
                                        </a:solidFill>
                                        <a:latin typeface="Times New Roman"/>
                                        <a:ea typeface="Times New Roman"/>
                                        <a:cs typeface="Times New Roman"/>
                                        <a:sym typeface="Times New Roman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21" name="Google Shape;121;p13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51262" y="2117180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  <a:ln cap="flat" cmpd="sng" w="25400">
                                      <a:solidFill>
                                        <a:srgbClr val="395E89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  <p:txBody>
                                    <a:bodyPr anchorCtr="0" anchor="ctr" bIns="45700" lIns="91425" spcFirstLastPara="1" rIns="91425" wrap="square" tIns="45700">
                                      <a:noAutofit/>
                                    </a:bodyPr>
                                    <a:lstStyle/>
                                    <a:p>
                                      <a:pPr indent="0" lvl="0" marL="0" marR="0" rtl="0" algn="ctr">
                                        <a:spcBef>
                                          <a:spcPts val="0"/>
                                        </a:spcBef>
                                        <a:spcAft>
                                          <a:spcPts val="0"/>
                                        </a:spcAft>
                                        <a:buNone/>
                                      </a:pPr>
                                      <a:r>
                                        <a:rPr b="1" i="0" lang="es-MX" sz="700" u="none" cap="none" strike="noStrike">
                                          <a:solidFill>
                                            <a:srgbClr val="000000"/>
                                          </a:solidFill>
                                          <a:latin typeface="Arial"/>
                                          <a:ea typeface="Arial"/>
                                          <a:cs typeface="Arial"/>
                                          <a:sym typeface="Arial"/>
                                        </a:rPr>
                                        <a:t>Menores tasas de morbilidad y mortalidad</a:t>
                                      </a:r>
                                      <a:endParaRPr b="0" i="0" sz="1200" u="none" cap="none" strike="noStrike">
                                        <a:solidFill>
                                          <a:schemeClr val="lt1"/>
                                        </a:solidFill>
                                        <a:latin typeface="Times New Roman"/>
                                        <a:ea typeface="Times New Roman"/>
                                        <a:cs typeface="Times New Roman"/>
                                        <a:sym typeface="Times New Roman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22" name="Google Shape;122;p13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0" y="2639694"/>
                                      <a:ext cx="1172995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  <a:ln cap="flat" cmpd="sng" w="25400">
                                      <a:solidFill>
                                        <a:srgbClr val="395E89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  <p:txBody>
                                    <a:bodyPr anchorCtr="0" anchor="ctr" bIns="45700" lIns="91425" spcFirstLastPara="1" rIns="91425" wrap="square" tIns="45700">
                                      <a:noAutofit/>
                                    </a:bodyPr>
                                    <a:lstStyle/>
                                    <a:p>
                                      <a:pPr indent="0" lvl="0" marL="0" marR="0" rtl="0" algn="ctr">
                                        <a:spcBef>
                                          <a:spcPts val="0"/>
                                        </a:spcBef>
                                        <a:spcAft>
                                          <a:spcPts val="0"/>
                                        </a:spcAft>
                                        <a:buNone/>
                                      </a:pPr>
                                      <a:r>
                                        <a:rPr b="1" i="0" lang="es-MX" sz="700" u="none" cap="none" strike="noStrike">
                                          <a:solidFill>
                                            <a:srgbClr val="000000"/>
                                          </a:solidFill>
                                          <a:latin typeface="Arial"/>
                                          <a:ea typeface="Arial"/>
                                          <a:cs typeface="Arial"/>
                                          <a:sym typeface="Arial"/>
                                        </a:rPr>
                                        <a:t>Disminución en las necesidades de personal especializado en salud</a:t>
                                      </a:r>
                                      <a:endParaRPr b="0" i="0" sz="1200" u="none" cap="none" strike="noStrike">
                                        <a:solidFill>
                                          <a:schemeClr val="lt1"/>
                                        </a:solidFill>
                                        <a:latin typeface="Times New Roman"/>
                                        <a:ea typeface="Times New Roman"/>
                                        <a:cs typeface="Times New Roman"/>
                                        <a:sym typeface="Times New Roman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23" name="Google Shape;123;p13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1348519" y="2490470"/>
                                      <a:ext cx="1152128" cy="428400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  <a:ln cap="flat" cmpd="sng" w="25400">
                                      <a:solidFill>
                                        <a:srgbClr val="395E89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  <p:txBody>
                                    <a:bodyPr anchorCtr="0" anchor="ctr" bIns="45700" lIns="91425" spcFirstLastPara="1" rIns="91425" wrap="square" tIns="45700">
                                      <a:noAutofit/>
                                    </a:bodyPr>
                                    <a:lstStyle/>
                                    <a:p>
                                      <a:pPr indent="0" lvl="0" marL="0" marR="0" rtl="0" algn="ctr">
                                        <a:spcBef>
                                          <a:spcPts val="0"/>
                                        </a:spcBef>
                                        <a:spcAft>
                                          <a:spcPts val="0"/>
                                        </a:spcAft>
                                        <a:buNone/>
                                      </a:pPr>
                                      <a:r>
                                        <a:rPr b="1" i="0" lang="es-MX" sz="700" u="none" cap="none" strike="noStrike">
                                          <a:solidFill>
                                            <a:srgbClr val="000000"/>
                                          </a:solidFill>
                                          <a:latin typeface="Arial"/>
                                          <a:ea typeface="Arial"/>
                                          <a:cs typeface="Arial"/>
                                          <a:sym typeface="Arial"/>
                                        </a:rPr>
                                        <a:t>Diagnóstico </a:t>
                                      </a:r>
                                      <a:r>
                                        <a:rPr b="1" i="0" lang="es-MX" sz="600" u="none" cap="none" strike="noStrike">
                                          <a:solidFill>
                                            <a:srgbClr val="000000"/>
                                          </a:solidFill>
                                          <a:latin typeface="Arial"/>
                                          <a:ea typeface="Arial"/>
                                          <a:cs typeface="Arial"/>
                                          <a:sym typeface="Arial"/>
                                        </a:rPr>
                                        <a:t>preciso</a:t>
                                      </a:r>
                                      <a:r>
                                        <a:rPr b="1" i="0" lang="es-MX" sz="700" u="none" cap="none" strike="noStrike">
                                          <a:solidFill>
                                            <a:srgbClr val="000000"/>
                                          </a:solidFill>
                                          <a:latin typeface="Arial"/>
                                          <a:ea typeface="Arial"/>
                                          <a:cs typeface="Arial"/>
                                          <a:sym typeface="Arial"/>
                                        </a:rPr>
                                        <a:t> sobre enfermedades actuales y emergentes</a:t>
                                      </a:r>
                                      <a:endParaRPr b="0" i="0" sz="1200" u="none" cap="none" strike="noStrike">
                                        <a:solidFill>
                                          <a:schemeClr val="lt1"/>
                                        </a:solidFill>
                                        <a:latin typeface="Times New Roman"/>
                                        <a:ea typeface="Times New Roman"/>
                                        <a:cs typeface="Times New Roman"/>
                                        <a:sym typeface="Times New Roman"/>
                                      </a:endParaRPr>
                                    </a:p>
                                  </p:txBody>
                                </p:sp>
                              </p:grpSp>
                              <p:grpSp>
                                <p:nvGrpSpPr>
                                  <p:cNvPr id="124" name="Google Shape;124;p13"/>
                                  <p:cNvGrpSpPr/>
                                  <p:nvPr/>
                                </p:nvGrpSpPr>
                                <p:grpSpPr>
                                  <a:xfrm>
                                    <a:off x="581891" y="1511538"/>
                                    <a:ext cx="3063833" cy="1666788"/>
                                    <a:chOff x="581891" y="1511538"/>
                                    <a:chExt cx="3063833" cy="1666788"/>
                                  </a:xfrm>
                                </p:grpSpPr>
                                <p:cxnSp>
                                  <p:nvCxnSpPr>
                                    <p:cNvPr id="125" name="Google Shape;125;p13"/>
                                    <p:cNvCxnSpPr/>
                                    <p:nvPr/>
                                  </p:nvCxnSpPr>
                                  <p:spPr>
                                    <a:xfrm rot="10800000">
                                      <a:off x="3645724" y="1511538"/>
                                      <a:ext cx="0" cy="125363"/>
                                    </a:xfrm>
                                    <a:prstGeom prst="straightConnector1">
                                      <a:avLst/>
                                    </a:prstGeom>
                                    <a:noFill/>
                                    <a:ln cap="flat" cmpd="sng" w="9525">
                                      <a:solidFill>
                                        <a:srgbClr val="4A7DBA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</p:cxnSp>
                                <p:cxnSp>
                                  <p:nvCxnSpPr>
                                    <p:cNvPr id="126" name="Google Shape;126;p13"/>
                                    <p:cNvCxnSpPr/>
                                    <p:nvPr/>
                                  </p:nvCxnSpPr>
                                  <p:spPr>
                                    <a:xfrm flipH="1">
                                      <a:off x="1033153" y="1974676"/>
                                      <a:ext cx="277880" cy="147888"/>
                                    </a:xfrm>
                                    <a:prstGeom prst="bentConnector2">
                                      <a:avLst/>
                                    </a:prstGeom>
                                    <a:noFill/>
                                    <a:ln cap="flat" cmpd="sng" w="9525">
                                      <a:solidFill>
                                        <a:srgbClr val="4A7DBA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</p:cxnSp>
                                <p:cxnSp>
                                  <p:nvCxnSpPr>
                                    <p:cNvPr id="127" name="Google Shape;127;p13"/>
                                    <p:cNvCxnSpPr/>
                                    <p:nvPr/>
                                  </p:nvCxnSpPr>
                                  <p:spPr>
                                    <a:xfrm flipH="1">
                                      <a:off x="2018805" y="2319060"/>
                                      <a:ext cx="158018" cy="162949"/>
                                    </a:xfrm>
                                    <a:prstGeom prst="bentConnector2">
                                      <a:avLst/>
                                    </a:prstGeom>
                                    <a:noFill/>
                                    <a:ln cap="flat" cmpd="sng" w="9525">
                                      <a:solidFill>
                                        <a:srgbClr val="4A7DBA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</p:cxnSp>
                                <p:cxnSp>
                                  <p:nvCxnSpPr>
                                    <p:cNvPr id="128" name="Google Shape;128;p13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1603169" y="2319060"/>
                                      <a:ext cx="250900" cy="162949"/>
                                    </a:xfrm>
                                    <a:prstGeom prst="bentConnector2">
                                      <a:avLst/>
                                    </a:prstGeom>
                                    <a:noFill/>
                                    <a:ln cap="flat" cmpd="sng" w="9525">
                                      <a:solidFill>
                                        <a:srgbClr val="4A7DBA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</p:cxnSp>
                                <p:cxnSp>
                                  <p:nvCxnSpPr>
                                    <p:cNvPr id="129" name="Google Shape;129;p13"/>
                                    <p:cNvCxnSpPr/>
                                    <p:nvPr/>
                                  </p:nvCxnSpPr>
                                  <p:spPr>
                                    <a:xfrm flipH="1" rot="10800000">
                                      <a:off x="2500647" y="2686871"/>
                                      <a:ext cx="321764" cy="14887"/>
                                    </a:xfrm>
                                    <a:prstGeom prst="straightConnector1">
                                      <a:avLst/>
                                    </a:prstGeom>
                                    <a:noFill/>
                                    <a:ln cap="flat" cmpd="sng" w="9525">
                                      <a:solidFill>
                                        <a:srgbClr val="4A7DBA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</p:cxnSp>
                                <p:cxnSp>
                                  <p:nvCxnSpPr>
                                    <p:cNvPr id="130" name="Google Shape;130;p13"/>
                                    <p:cNvCxnSpPr>
                                      <a:stCxn id="123" idx="2"/>
                                    </p:cNvCxnSpPr>
                                    <p:nvPr/>
                                  </p:nvCxnSpPr>
                                  <p:spPr>
                                    <a:xfrm rot="10800000">
                                      <a:off x="901219" y="2664170"/>
                                      <a:ext cx="447300" cy="40500"/>
                                    </a:xfrm>
                                    <a:prstGeom prst="straightConnector1">
                                      <a:avLst/>
                                    </a:prstGeom>
                                    <a:noFill/>
                                    <a:ln cap="flat" cmpd="sng" w="9525">
                                      <a:solidFill>
                                        <a:srgbClr val="4A7DBA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</p:cxnSp>
                                <p:cxnSp>
                                  <p:nvCxnSpPr>
                                    <p:cNvPr id="131" name="Google Shape;131;p13"/>
                                    <p:cNvCxnSpPr>
                                      <a:stCxn id="113" idx="4"/>
                                    </p:cNvCxnSpPr>
                                    <p:nvPr/>
                                  </p:nvCxnSpPr>
                                  <p:spPr>
                                    <a:xfrm flipH="1">
                                      <a:off x="3236879" y="3056226"/>
                                      <a:ext cx="600" cy="122100"/>
                                    </a:xfrm>
                                    <a:prstGeom prst="straightConnector1">
                                      <a:avLst/>
                                    </a:prstGeom>
                                    <a:noFill/>
                                    <a:ln cap="flat" cmpd="sng" w="9525">
                                      <a:solidFill>
                                        <a:srgbClr val="4A7DBA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</p:cxnSp>
                                <p:cxnSp>
                                  <p:nvCxnSpPr>
                                    <p:cNvPr id="132" name="Google Shape;132;p13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581891" y="3043455"/>
                                      <a:ext cx="0" cy="119975"/>
                                    </a:xfrm>
                                    <a:prstGeom prst="straightConnector1">
                                      <a:avLst/>
                                    </a:prstGeom>
                                    <a:noFill/>
                                    <a:ln cap="flat" cmpd="sng" w="9525">
                                      <a:solidFill>
                                        <a:srgbClr val="4A7DBA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</p:cxnSp>
                              </p:grpSp>
                            </p:grpSp>
                          </p:grpSp>
                        </p:grpSp>
                        <p:sp>
                          <p:nvSpPr>
                            <p:cNvPr id="133" name="Google Shape;133;p13"/>
                            <p:cNvSpPr/>
                            <p:nvPr/>
                          </p:nvSpPr>
                          <p:spPr>
                            <a:xfrm>
                              <a:off x="7060759" y="1725433"/>
                              <a:ext cx="1377955" cy="690350"/>
                            </a:xfrm>
                            <a:prstGeom prst="ellipse">
                              <a:avLst/>
                            </a:prstGeom>
                            <a:noFill/>
                            <a:ln cap="flat" cmpd="sng" w="25400">
                              <a:solidFill>
                                <a:srgbClr val="395E89"/>
                              </a:solidFill>
                              <a:prstDash val="solid"/>
                              <a:round/>
                              <a:headEnd len="sm" w="sm" type="none"/>
                              <a:tailEnd len="sm" w="sm" type="none"/>
                            </a:ln>
                          </p:spPr>
                          <p:txBody>
                            <a:bodyPr anchorCtr="0" anchor="ctr" bIns="45700" lIns="91425" spcFirstLastPara="1" rIns="91425" wrap="square" tIns="45700">
                              <a:noAutofit/>
                            </a:bodyPr>
                            <a:lstStyle/>
                            <a:p>
                              <a:pPr indent="0" lvl="0" marL="0" marR="0" rtl="0" algn="ctr"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None/>
                              </a:pPr>
                              <a:r>
                                <a:rPr b="1" i="0" lang="es-MX" sz="700" u="none" cap="none" strike="noStrike">
                                  <a:solidFill>
                                    <a:srgbClr val="000000"/>
                                  </a:solidFill>
                                  <a:latin typeface="Arial"/>
                                  <a:ea typeface="Arial"/>
                                  <a:cs typeface="Arial"/>
                                  <a:sym typeface="Arial"/>
                                </a:rPr>
                                <a:t>Instrumentación fortalecida de la política de salud</a:t>
                              </a:r>
                              <a:endParaRPr b="0" i="0" sz="1200" u="none" cap="none" strike="noStrike">
                                <a:solidFill>
                                  <a:schemeClr val="lt1"/>
                                </a:solidFill>
                                <a:latin typeface="Times New Roman"/>
                                <a:ea typeface="Times New Roman"/>
                                <a:cs typeface="Times New Roman"/>
                                <a:sym typeface="Times New Roman"/>
                              </a:endParaRPr>
                            </a:p>
                          </p:txBody>
                        </p:sp>
                        <p:sp>
                          <p:nvSpPr>
                            <p:cNvPr id="134" name="Google Shape;134;p13"/>
                            <p:cNvSpPr/>
                            <p:nvPr/>
                          </p:nvSpPr>
                          <p:spPr>
                            <a:xfrm>
                              <a:off x="7060758" y="3554232"/>
                              <a:ext cx="1440022" cy="828002"/>
                            </a:xfrm>
                            <a:prstGeom prst="rect">
                              <a:avLst/>
                            </a:prstGeom>
                            <a:noFill/>
                            <a:ln cap="flat" cmpd="sng" w="25400">
                              <a:solidFill>
                                <a:srgbClr val="366092"/>
                              </a:solidFill>
                              <a:prstDash val="solid"/>
                              <a:round/>
                              <a:headEnd len="sm" w="sm" type="none"/>
                              <a:tailEnd len="sm" w="sm" type="none"/>
                            </a:ln>
                          </p:spPr>
                          <p:txBody>
                            <a:bodyPr anchorCtr="0" anchor="ctr" bIns="45700" lIns="91425" spcFirstLastPara="1" rIns="91425" wrap="square" tIns="45700">
                              <a:noAutofit/>
                            </a:bodyPr>
                            <a:lstStyle/>
                            <a:p>
                              <a:pPr indent="0" lvl="0" marL="0" marR="0" rtl="0" algn="ctr"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None/>
                              </a:pPr>
                              <a:r>
                                <a:rPr b="1" i="0" lang="es-MX" sz="700" u="none" cap="none" strike="noStrike">
                                  <a:solidFill>
                                    <a:srgbClr val="000000"/>
                                  </a:solidFill>
                                  <a:latin typeface="Arial"/>
                                  <a:ea typeface="Arial"/>
                                  <a:cs typeface="Arial"/>
                                  <a:sym typeface="Arial"/>
                                </a:rPr>
                                <a:t>Desempeño laboral fortalecido</a:t>
                              </a:r>
                              <a:endParaRPr b="0" i="0" sz="1200" u="none" cap="none" strike="noStrike">
                                <a:solidFill>
                                  <a:schemeClr val="lt1"/>
                                </a:solidFill>
                                <a:latin typeface="Times New Roman"/>
                                <a:ea typeface="Times New Roman"/>
                                <a:cs typeface="Times New Roman"/>
                                <a:sym typeface="Times New Roman"/>
                              </a:endParaRPr>
                            </a:p>
                          </p:txBody>
                        </p:sp>
                        <p:cxnSp>
                          <p:nvCxnSpPr>
                            <p:cNvPr id="135" name="Google Shape;135;p13"/>
                            <p:cNvCxnSpPr/>
                            <p:nvPr/>
                          </p:nvCxnSpPr>
                          <p:spPr>
                            <a:xfrm>
                              <a:off x="6726804" y="1216549"/>
                              <a:ext cx="1023847" cy="504616"/>
                            </a:xfrm>
                            <a:prstGeom prst="bentConnector2">
                              <a:avLst/>
                            </a:prstGeom>
                            <a:noFill/>
                            <a:ln cap="flat" cmpd="sng" w="9525">
                              <a:solidFill>
                                <a:srgbClr val="4A7DBA"/>
                              </a:solidFill>
                              <a:prstDash val="solid"/>
                              <a:round/>
                              <a:headEnd len="sm" w="sm" type="none"/>
                              <a:tailEnd len="sm" w="sm" type="none"/>
                            </a:ln>
                          </p:spPr>
                        </p:cxnSp>
                        <p:cxnSp>
                          <p:nvCxnSpPr>
                            <p:cNvPr id="136" name="Google Shape;136;p13"/>
                            <p:cNvCxnSpPr/>
                            <p:nvPr/>
                          </p:nvCxnSpPr>
                          <p:spPr>
                            <a:xfrm>
                              <a:off x="7752522" y="2417196"/>
                              <a:ext cx="15815" cy="1142296"/>
                            </a:xfrm>
                            <a:prstGeom prst="straightConnector1">
                              <a:avLst/>
                            </a:prstGeom>
                            <a:noFill/>
                            <a:ln cap="flat" cmpd="sng" w="9525">
                              <a:solidFill>
                                <a:srgbClr val="4A7DBA"/>
                              </a:solidFill>
                              <a:prstDash val="solid"/>
                              <a:round/>
                              <a:headEnd len="sm" w="sm" type="none"/>
                              <a:tailEnd len="sm" w="sm" type="none"/>
                            </a:ln>
                          </p:spPr>
                        </p:cxnSp>
                      </p:grpSp>
                    </p:grpSp>
                  </p:grpSp>
                  <p:cxnSp>
                    <p:nvCxnSpPr>
                      <p:cNvPr id="137" name="Google Shape;137;p13"/>
                      <p:cNvCxnSpPr/>
                      <p:nvPr/>
                    </p:nvCxnSpPr>
                    <p:spPr>
                      <a:xfrm flipH="1">
                        <a:off x="4203510" y="4763069"/>
                        <a:ext cx="4072164" cy="307274"/>
                      </a:xfrm>
                      <a:prstGeom prst="bentConnector3">
                        <a:avLst>
                          <a:gd fmla="val 786" name="adj1"/>
                        </a:avLst>
                      </a:prstGeom>
                      <a:noFill/>
                      <a:ln cap="flat" cmpd="sng" w="9525">
                        <a:solidFill>
                          <a:srgbClr val="4A7DBA"/>
                        </a:solidFill>
                        <a:prstDash val="solid"/>
                        <a:round/>
                        <a:headEnd len="sm" w="sm" type="none"/>
                        <a:tailEnd len="sm" w="sm" type="none"/>
                      </a:ln>
                    </p:spPr>
                  </p:cxnSp>
                  <p:cxnSp>
                    <p:nvCxnSpPr>
                      <p:cNvPr id="138" name="Google Shape;138;p13"/>
                      <p:cNvCxnSpPr/>
                      <p:nvPr/>
                    </p:nvCxnSpPr>
                    <p:spPr>
                      <a:xfrm flipH="1">
                        <a:off x="4203510" y="4708478"/>
                        <a:ext cx="2145764" cy="366651"/>
                      </a:xfrm>
                      <a:prstGeom prst="bentConnector3">
                        <a:avLst>
                          <a:gd fmla="val -163" name="adj1"/>
                        </a:avLst>
                      </a:prstGeom>
                      <a:noFill/>
                      <a:ln cap="flat" cmpd="sng" w="9525">
                        <a:solidFill>
                          <a:srgbClr val="4A7DBA"/>
                        </a:solidFill>
                        <a:prstDash val="solid"/>
                        <a:round/>
                        <a:headEnd len="sm" w="sm" type="none"/>
                        <a:tailEnd len="sm" w="sm" type="none"/>
                      </a:ln>
                    </p:spPr>
                  </p:cxnSp>
                </p:grpSp>
              </p:grpSp>
            </p:grpSp>
          </p:grpSp>
          <p:cxnSp>
            <p:nvCxnSpPr>
              <p:cNvPr id="139" name="Google Shape;139;p13"/>
              <p:cNvCxnSpPr/>
              <p:nvPr/>
            </p:nvCxnSpPr>
            <p:spPr>
              <a:xfrm flipH="1" rot="10800000">
                <a:off x="4191990" y="5723906"/>
                <a:ext cx="10806" cy="502442"/>
              </a:xfrm>
              <a:prstGeom prst="straightConnector1">
                <a:avLst/>
              </a:prstGeom>
              <a:noFill/>
              <a:ln cap="flat" cmpd="sng" w="9525">
                <a:solidFill>
                  <a:srgbClr val="4A7DBA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sp>
          <p:nvSpPr>
            <p:cNvPr id="140" name="Google Shape;140;p13"/>
            <p:cNvSpPr txBox="1"/>
            <p:nvPr/>
          </p:nvSpPr>
          <p:spPr>
            <a:xfrm>
              <a:off x="137610" y="38872"/>
              <a:ext cx="6887571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s-MX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PP E010 “Formación y Capacitación de Recursos Humanos para la Salud”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s-MX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Árbol de Objetivos  -  MIR 2020</a:t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41" name="Google Shape;141;p13"/>
          <p:cNvCxnSpPr>
            <a:stCxn id="94" idx="4"/>
            <a:endCxn id="114" idx="0"/>
          </p:cNvCxnSpPr>
          <p:nvPr/>
        </p:nvCxnSpPr>
        <p:spPr>
          <a:xfrm>
            <a:off x="6404338" y="4275823"/>
            <a:ext cx="10800" cy="20280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2" name="Google Shape;142;p13"/>
          <p:cNvSpPr txBox="1"/>
          <p:nvPr/>
        </p:nvSpPr>
        <p:spPr>
          <a:xfrm>
            <a:off x="539551" y="747482"/>
            <a:ext cx="101137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Fines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13"/>
          <p:cNvSpPr txBox="1"/>
          <p:nvPr/>
        </p:nvSpPr>
        <p:spPr>
          <a:xfrm>
            <a:off x="2051721" y="6092275"/>
            <a:ext cx="126932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Solución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4" name="Google Shape;14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03469" y="42665"/>
            <a:ext cx="1800200" cy="506015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13"/>
          <p:cNvSpPr txBox="1"/>
          <p:nvPr/>
        </p:nvSpPr>
        <p:spPr>
          <a:xfrm>
            <a:off x="4622051" y="323300"/>
            <a:ext cx="2394250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12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JULIO 16 2019 DEFINITIVO   </a:t>
            </a:r>
            <a:endParaRPr b="1" sz="1200" u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1" name="Google Shape;151;p14"/>
          <p:cNvCxnSpPr/>
          <p:nvPr/>
        </p:nvCxnSpPr>
        <p:spPr>
          <a:xfrm rot="10800000">
            <a:off x="7237309" y="3540181"/>
            <a:ext cx="64513" cy="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52" name="Google Shape;152;p14"/>
          <p:cNvGrpSpPr/>
          <p:nvPr/>
        </p:nvGrpSpPr>
        <p:grpSpPr>
          <a:xfrm>
            <a:off x="127401" y="752484"/>
            <a:ext cx="8837481" cy="6030026"/>
            <a:chOff x="148590" y="927676"/>
            <a:chExt cx="8837481" cy="5059740"/>
          </a:xfrm>
        </p:grpSpPr>
        <p:cxnSp>
          <p:nvCxnSpPr>
            <p:cNvPr id="153" name="Google Shape;153;p14"/>
            <p:cNvCxnSpPr/>
            <p:nvPr/>
          </p:nvCxnSpPr>
          <p:spPr>
            <a:xfrm>
              <a:off x="175584" y="3211184"/>
              <a:ext cx="253139" cy="0"/>
            </a:xfrm>
            <a:prstGeom prst="straightConnector1">
              <a:avLst/>
            </a:prstGeom>
            <a:noFill/>
            <a:ln cap="flat" cmpd="sng" w="9525">
              <a:solidFill>
                <a:srgbClr val="4A7DBA"/>
              </a:solidFill>
              <a:prstDash val="solid"/>
              <a:round/>
              <a:headEnd len="sm" w="sm" type="none"/>
              <a:tailEnd len="sm" w="sm" type="none"/>
            </a:ln>
          </p:spPr>
        </p:cxnSp>
        <p:grpSp>
          <p:nvGrpSpPr>
            <p:cNvPr id="154" name="Google Shape;154;p14"/>
            <p:cNvGrpSpPr/>
            <p:nvPr/>
          </p:nvGrpSpPr>
          <p:grpSpPr>
            <a:xfrm>
              <a:off x="148590" y="927676"/>
              <a:ext cx="8837481" cy="5059740"/>
              <a:chOff x="148590" y="927676"/>
              <a:chExt cx="8837481" cy="5059740"/>
            </a:xfrm>
          </p:grpSpPr>
          <p:cxnSp>
            <p:nvCxnSpPr>
              <p:cNvPr id="155" name="Google Shape;155;p14"/>
              <p:cNvCxnSpPr/>
              <p:nvPr/>
            </p:nvCxnSpPr>
            <p:spPr>
              <a:xfrm rot="10800000">
                <a:off x="7929459" y="2200969"/>
                <a:ext cx="64513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4A7DBA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grpSp>
            <p:nvGrpSpPr>
              <p:cNvPr id="156" name="Google Shape;156;p14"/>
              <p:cNvGrpSpPr/>
              <p:nvPr/>
            </p:nvGrpSpPr>
            <p:grpSpPr>
              <a:xfrm>
                <a:off x="148590" y="927676"/>
                <a:ext cx="8837481" cy="5059740"/>
                <a:chOff x="148590" y="927676"/>
                <a:chExt cx="8837481" cy="5059740"/>
              </a:xfrm>
            </p:grpSpPr>
            <p:cxnSp>
              <p:nvCxnSpPr>
                <p:cNvPr id="157" name="Google Shape;157;p14"/>
                <p:cNvCxnSpPr/>
                <p:nvPr/>
              </p:nvCxnSpPr>
              <p:spPr>
                <a:xfrm rot="10800000">
                  <a:off x="7934061" y="2653571"/>
                  <a:ext cx="64513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4A7DBA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  <p:grpSp>
              <p:nvGrpSpPr>
                <p:cNvPr id="158" name="Google Shape;158;p14"/>
                <p:cNvGrpSpPr/>
                <p:nvPr/>
              </p:nvGrpSpPr>
              <p:grpSpPr>
                <a:xfrm>
                  <a:off x="148590" y="927676"/>
                  <a:ext cx="8837481" cy="5059740"/>
                  <a:chOff x="148590" y="927676"/>
                  <a:chExt cx="8837481" cy="5059740"/>
                </a:xfrm>
              </p:grpSpPr>
              <p:grpSp>
                <p:nvGrpSpPr>
                  <p:cNvPr id="159" name="Google Shape;159;p14"/>
                  <p:cNvGrpSpPr/>
                  <p:nvPr/>
                </p:nvGrpSpPr>
                <p:grpSpPr>
                  <a:xfrm>
                    <a:off x="148590" y="927676"/>
                    <a:ext cx="8837481" cy="5059740"/>
                    <a:chOff x="148590" y="927676"/>
                    <a:chExt cx="8837481" cy="5059740"/>
                  </a:xfrm>
                </p:grpSpPr>
                <p:grpSp>
                  <p:nvGrpSpPr>
                    <p:cNvPr id="160" name="Google Shape;160;p14"/>
                    <p:cNvGrpSpPr/>
                    <p:nvPr/>
                  </p:nvGrpSpPr>
                  <p:grpSpPr>
                    <a:xfrm>
                      <a:off x="148590" y="927676"/>
                      <a:ext cx="8837481" cy="5059740"/>
                      <a:chOff x="148590" y="927676"/>
                      <a:chExt cx="8837481" cy="5059740"/>
                    </a:xfrm>
                  </p:grpSpPr>
                  <p:grpSp>
                    <p:nvGrpSpPr>
                      <p:cNvPr id="161" name="Google Shape;161;p14"/>
                      <p:cNvGrpSpPr/>
                      <p:nvPr/>
                    </p:nvGrpSpPr>
                    <p:grpSpPr>
                      <a:xfrm>
                        <a:off x="148590" y="927676"/>
                        <a:ext cx="8837481" cy="5059740"/>
                        <a:chOff x="0" y="19100"/>
                        <a:chExt cx="8837541" cy="5097844"/>
                      </a:xfrm>
                    </p:grpSpPr>
                    <p:grpSp>
                      <p:nvGrpSpPr>
                        <p:cNvPr id="162" name="Google Shape;162;p14"/>
                        <p:cNvGrpSpPr/>
                        <p:nvPr/>
                      </p:nvGrpSpPr>
                      <p:grpSpPr>
                        <a:xfrm>
                          <a:off x="0" y="19100"/>
                          <a:ext cx="8837541" cy="5097844"/>
                          <a:chOff x="0" y="19100"/>
                          <a:chExt cx="8837541" cy="5097844"/>
                        </a:xfrm>
                      </p:grpSpPr>
                      <p:cxnSp>
                        <p:nvCxnSpPr>
                          <p:cNvPr id="163" name="Google Shape;163;p14"/>
                          <p:cNvCxnSpPr/>
                          <p:nvPr/>
                        </p:nvCxnSpPr>
                        <p:spPr>
                          <a:xfrm rot="10800000">
                            <a:off x="6631564" y="2212444"/>
                            <a:ext cx="64513" cy="0"/>
                          </a:xfrm>
                          <a:prstGeom prst="straightConnector1">
                            <a:avLst/>
                          </a:prstGeom>
                          <a:noFill/>
                          <a:ln cap="flat" cmpd="sng" w="9525">
                            <a:solidFill>
                              <a:srgbClr val="4A7DBA"/>
                            </a:solidFill>
                            <a:prstDash val="solid"/>
                            <a:round/>
                            <a:headEnd len="sm" w="sm" type="none"/>
                            <a:tailEnd len="sm" w="sm" type="none"/>
                          </a:ln>
                        </p:spPr>
                      </p:cxnSp>
                      <p:grpSp>
                        <p:nvGrpSpPr>
                          <p:cNvPr id="164" name="Google Shape;164;p14"/>
                          <p:cNvGrpSpPr/>
                          <p:nvPr/>
                        </p:nvGrpSpPr>
                        <p:grpSpPr>
                          <a:xfrm>
                            <a:off x="0" y="19100"/>
                            <a:ext cx="8837541" cy="5097844"/>
                            <a:chOff x="0" y="19100"/>
                            <a:chExt cx="8837541" cy="5097844"/>
                          </a:xfrm>
                        </p:grpSpPr>
                        <p:cxnSp>
                          <p:nvCxnSpPr>
                            <p:cNvPr id="165" name="Google Shape;165;p14"/>
                            <p:cNvCxnSpPr/>
                            <p:nvPr/>
                          </p:nvCxnSpPr>
                          <p:spPr>
                            <a:xfrm rot="10800000">
                              <a:off x="7768074" y="871132"/>
                              <a:ext cx="72122" cy="0"/>
                            </a:xfrm>
                            <a:prstGeom prst="straightConnector1">
                              <a:avLst/>
                            </a:prstGeom>
                            <a:noFill/>
                            <a:ln cap="flat" cmpd="sng" w="9525">
                              <a:solidFill>
                                <a:srgbClr val="4A7DBA"/>
                              </a:solidFill>
                              <a:prstDash val="solid"/>
                              <a:round/>
                              <a:headEnd len="sm" w="sm" type="none"/>
                              <a:tailEnd len="sm" w="sm" type="none"/>
                            </a:ln>
                          </p:spPr>
                        </p:cxnSp>
                        <p:grpSp>
                          <p:nvGrpSpPr>
                            <p:cNvPr id="166" name="Google Shape;166;p14"/>
                            <p:cNvGrpSpPr/>
                            <p:nvPr/>
                          </p:nvGrpSpPr>
                          <p:grpSpPr>
                            <a:xfrm>
                              <a:off x="0" y="19100"/>
                              <a:ext cx="8837541" cy="5097844"/>
                              <a:chOff x="0" y="19100"/>
                              <a:chExt cx="8837541" cy="5097844"/>
                            </a:xfrm>
                          </p:grpSpPr>
                          <p:cxnSp>
                            <p:nvCxnSpPr>
                              <p:cNvPr id="167" name="Google Shape;167;p14"/>
                              <p:cNvCxnSpPr/>
                              <p:nvPr/>
                            </p:nvCxnSpPr>
                            <p:spPr>
                              <a:xfrm rot="10800000">
                                <a:off x="6625795" y="868248"/>
                                <a:ext cx="64512" cy="0"/>
                              </a:xfrm>
                              <a:prstGeom prst="straightConnector1">
                                <a:avLst/>
                              </a:prstGeom>
                              <a:noFill/>
                              <a:ln cap="flat" cmpd="sng" w="9525">
                                <a:solidFill>
                                  <a:srgbClr val="4A7DBA"/>
                                </a:solidFill>
                                <a:prstDash val="solid"/>
                                <a:round/>
                                <a:headEnd len="sm" w="sm" type="none"/>
                                <a:tailEnd len="sm" w="sm" type="none"/>
                              </a:ln>
                            </p:spPr>
                          </p:cxnSp>
                          <p:grpSp>
                            <p:nvGrpSpPr>
                              <p:cNvPr id="168" name="Google Shape;168;p14"/>
                              <p:cNvGrpSpPr/>
                              <p:nvPr/>
                            </p:nvGrpSpPr>
                            <p:grpSpPr>
                              <a:xfrm>
                                <a:off x="0" y="19100"/>
                                <a:ext cx="8837541" cy="5097844"/>
                                <a:chOff x="0" y="19100"/>
                                <a:chExt cx="8837541" cy="5097844"/>
                              </a:xfrm>
                            </p:grpSpPr>
                            <p:cxnSp>
                              <p:nvCxnSpPr>
                                <p:cNvPr id="169" name="Google Shape;169;p14"/>
                                <p:cNvCxnSpPr/>
                                <p:nvPr/>
                              </p:nvCxnSpPr>
                              <p:spPr>
                                <a:xfrm rot="10800000">
                                  <a:off x="6631564" y="1768225"/>
                                  <a:ext cx="69585" cy="0"/>
                                </a:xfrm>
                                <a:prstGeom prst="straightConnector1">
                                  <a:avLst/>
                                </a:prstGeom>
                                <a:noFill/>
                                <a:ln cap="flat" cmpd="sng" w="9525">
                                  <a:solidFill>
                                    <a:srgbClr val="4A7DBA"/>
                                  </a:solidFill>
                                  <a:prstDash val="solid"/>
                                  <a:round/>
                                  <a:headEnd len="sm" w="sm" type="none"/>
                                  <a:tailEnd len="sm" w="sm" type="none"/>
                                </a:ln>
                              </p:spPr>
                            </p:cxnSp>
                            <p:grpSp>
                              <p:nvGrpSpPr>
                                <p:cNvPr id="170" name="Google Shape;170;p14"/>
                                <p:cNvGrpSpPr/>
                                <p:nvPr/>
                              </p:nvGrpSpPr>
                              <p:grpSpPr>
                                <a:xfrm>
                                  <a:off x="0" y="19100"/>
                                  <a:ext cx="8837541" cy="5097844"/>
                                  <a:chOff x="0" y="19100"/>
                                  <a:chExt cx="8837541" cy="5097844"/>
                                </a:xfrm>
                              </p:grpSpPr>
                              <p:cxnSp>
                                <p:nvCxnSpPr>
                                  <p:cNvPr id="171" name="Google Shape;171;p14"/>
                                  <p:cNvCxnSpPr/>
                                  <p:nvPr/>
                                </p:nvCxnSpPr>
                                <p:spPr>
                                  <a:xfrm rot="10800000">
                                    <a:off x="6632503" y="1344706"/>
                                    <a:ext cx="75733" cy="0"/>
                                  </a:xfrm>
                                  <a:prstGeom prst="straightConnector1">
                                    <a:avLst/>
                                  </a:prstGeom>
                                  <a:noFill/>
                                  <a:ln cap="flat" cmpd="sng" w="9525">
                                    <a:solidFill>
                                      <a:srgbClr val="4A7DBA"/>
                                    </a:solidFill>
                                    <a:prstDash val="solid"/>
                                    <a:round/>
                                    <a:headEnd len="sm" w="sm" type="none"/>
                                    <a:tailEnd len="sm" w="sm" type="none"/>
                                  </a:ln>
                                </p:spPr>
                              </p:cxnSp>
                              <p:grpSp>
                                <p:nvGrpSpPr>
                                  <p:cNvPr id="172" name="Google Shape;172;p14"/>
                                  <p:cNvGrpSpPr/>
                                  <p:nvPr/>
                                </p:nvGrpSpPr>
                                <p:grpSpPr>
                                  <a:xfrm>
                                    <a:off x="0" y="19100"/>
                                    <a:ext cx="8837541" cy="5097844"/>
                                    <a:chOff x="0" y="19100"/>
                                    <a:chExt cx="8837541" cy="5097844"/>
                                  </a:xfrm>
                                </p:grpSpPr>
                                <p:cxnSp>
                                  <p:nvCxnSpPr>
                                    <p:cNvPr id="173" name="Google Shape;173;p14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5486400" y="1716604"/>
                                      <a:ext cx="127059" cy="0"/>
                                    </a:xfrm>
                                    <a:prstGeom prst="straightConnector1">
                                      <a:avLst/>
                                    </a:prstGeom>
                                    <a:noFill/>
                                    <a:ln cap="flat" cmpd="sng" w="9525">
                                      <a:solidFill>
                                        <a:srgbClr val="4A7DBA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</p:cxnSp>
                                <p:cxnSp>
                                  <p:nvCxnSpPr>
                                    <p:cNvPr id="174" name="Google Shape;174;p14"/>
                                    <p:cNvCxnSpPr/>
                                    <p:nvPr/>
                                  </p:nvCxnSpPr>
                                  <p:spPr>
                                    <a:xfrm rot="10800000">
                                      <a:off x="5480790" y="863912"/>
                                      <a:ext cx="110472" cy="206"/>
                                    </a:xfrm>
                                    <a:prstGeom prst="straightConnector1">
                                      <a:avLst/>
                                    </a:prstGeom>
                                    <a:noFill/>
                                    <a:ln cap="flat" cmpd="sng" w="9525">
                                      <a:solidFill>
                                        <a:srgbClr val="4A7DBA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</p:cxnSp>
                                <p:cxnSp>
                                  <p:nvCxnSpPr>
                                    <p:cNvPr id="175" name="Google Shape;175;p14"/>
                                    <p:cNvCxnSpPr/>
                                    <p:nvPr/>
                                  </p:nvCxnSpPr>
                                  <p:spPr>
                                    <a:xfrm flipH="1" rot="10800000">
                                      <a:off x="5480790" y="1295868"/>
                                      <a:ext cx="116282" cy="5286"/>
                                    </a:xfrm>
                                    <a:prstGeom prst="straightConnector1">
                                      <a:avLst/>
                                    </a:prstGeom>
                                    <a:noFill/>
                                    <a:ln cap="flat" cmpd="sng" w="9525">
                                      <a:solidFill>
                                        <a:srgbClr val="4A7DBA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</p:cxnSp>
                                <p:grpSp>
                                  <p:nvGrpSpPr>
                                    <p:cNvPr id="176" name="Google Shape;176;p14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0" y="19100"/>
                                      <a:ext cx="8837541" cy="5097844"/>
                                      <a:chOff x="0" y="19100"/>
                                      <a:chExt cx="8837541" cy="5097844"/>
                                    </a:xfrm>
                                  </p:grpSpPr>
                                  <p:cxnSp>
                                    <p:nvCxnSpPr>
                                      <p:cNvPr id="177" name="Google Shape;177;p14"/>
                                      <p:cNvCxnSpPr/>
                                      <p:nvPr/>
                                    </p:nvCxnSpPr>
                                    <p:spPr>
                                      <a:xfrm>
                                        <a:off x="4251427" y="2196157"/>
                                        <a:ext cx="174849" cy="0"/>
                                      </a:xfrm>
                                      <a:prstGeom prst="straightConnector1">
                                        <a:avLst/>
                                      </a:prstGeom>
                                      <a:noFill/>
                                      <a:ln cap="flat" cmpd="sng" w="9525">
                                        <a:solidFill>
                                          <a:srgbClr val="4A7DBA"/>
                                        </a:solidFill>
                                        <a:prstDash val="solid"/>
                                        <a:round/>
                                        <a:headEnd len="sm" w="sm" type="none"/>
                                        <a:tailEnd len="sm" w="sm" type="none"/>
                                      </a:ln>
                                    </p:spPr>
                                  </p:cxnSp>
                                  <p:grpSp>
                                    <p:nvGrpSpPr>
                                      <p:cNvPr id="178" name="Google Shape;178;p14"/>
                                      <p:cNvGrpSpPr/>
                                      <p:nvPr/>
                                    </p:nvGrpSpPr>
                                    <p:grpSpPr>
                                      <a:xfrm>
                                        <a:off x="0" y="19100"/>
                                        <a:ext cx="8837541" cy="5097844"/>
                                        <a:chOff x="0" y="19100"/>
                                        <a:chExt cx="8837541" cy="5097844"/>
                                      </a:xfrm>
                                    </p:grpSpPr>
                                    <p:cxnSp>
                                      <p:nvCxnSpPr>
                                        <p:cNvPr id="179" name="Google Shape;179;p14"/>
                                        <p:cNvCxnSpPr/>
                                        <p:nvPr/>
                                      </p:nvCxnSpPr>
                                      <p:spPr>
                                        <a:xfrm>
                                          <a:off x="4235411" y="1761483"/>
                                          <a:ext cx="174849" cy="0"/>
                                        </a:xfrm>
                                        <a:prstGeom prst="straightConnector1">
                                          <a:avLst/>
                                        </a:prstGeom>
                                        <a:noFill/>
                                        <a:ln cap="flat" cmpd="sng" w="9525">
                                          <a:solidFill>
                                            <a:srgbClr val="4A7DBA"/>
                                          </a:solidFill>
                                          <a:prstDash val="solid"/>
                                          <a:round/>
                                          <a:headEnd len="sm" w="sm" type="none"/>
                                          <a:tailEnd len="sm" w="sm" type="none"/>
                                        </a:ln>
                                      </p:spPr>
                                    </p:cxnSp>
                                    <p:grpSp>
                                      <p:nvGrpSpPr>
                                        <p:cNvPr id="180" name="Google Shape;180;p14"/>
                                        <p:cNvGrpSpPr/>
                                        <p:nvPr/>
                                      </p:nvGrpSpPr>
                                      <p:grpSpPr>
                                        <a:xfrm>
                                          <a:off x="0" y="19100"/>
                                          <a:ext cx="8837541" cy="5097844"/>
                                          <a:chOff x="0" y="19100"/>
                                          <a:chExt cx="8837541" cy="5097844"/>
                                        </a:xfrm>
                                      </p:grpSpPr>
                                      <p:cxnSp>
                                        <p:nvCxnSpPr>
                                          <p:cNvPr id="181" name="Google Shape;181;p14"/>
                                          <p:cNvCxnSpPr/>
                                          <p:nvPr/>
                                        </p:nvCxnSpPr>
                                        <p:spPr>
                                          <a:xfrm rot="10800000">
                                            <a:off x="0" y="863912"/>
                                            <a:ext cx="322419" cy="0"/>
                                          </a:xfrm>
                                          <a:prstGeom prst="straightConnector1">
                                            <a:avLst/>
                                          </a:prstGeom>
                                          <a:noFill/>
                                          <a:ln cap="flat" cmpd="sng" w="9525">
                                            <a:solidFill>
                                              <a:srgbClr val="4A7DBA"/>
                                            </a:solidFill>
                                            <a:prstDash val="solid"/>
                                            <a:round/>
                                            <a:headEnd len="sm" w="sm" type="none"/>
                                            <a:tailEnd len="sm" w="sm" type="none"/>
                                          </a:ln>
                                        </p:spPr>
                                      </p:cxnSp>
                                      <p:grpSp>
                                        <p:nvGrpSpPr>
                                          <p:cNvPr id="182" name="Google Shape;182;p14"/>
                                          <p:cNvGrpSpPr/>
                                          <p:nvPr/>
                                        </p:nvGrpSpPr>
                                        <p:grpSpPr>
                                          <a:xfrm>
                                            <a:off x="0" y="19100"/>
                                            <a:ext cx="8837541" cy="5097844"/>
                                            <a:chOff x="0" y="19100"/>
                                            <a:chExt cx="8837541" cy="5097844"/>
                                          </a:xfrm>
                                        </p:grpSpPr>
                                        <p:cxnSp>
                                          <p:nvCxnSpPr>
                                            <p:cNvPr id="183" name="Google Shape;183;p14"/>
                                            <p:cNvCxnSpPr/>
                                            <p:nvPr/>
                                          </p:nvCxnSpPr>
                                          <p:spPr>
                                            <a:xfrm>
                                              <a:off x="4224191" y="908791"/>
                                              <a:ext cx="164447" cy="0"/>
                                            </a:xfrm>
                                            <a:prstGeom prst="straightConnector1">
                                              <a:avLst/>
                                            </a:prstGeom>
                                            <a:noFill/>
                                            <a:ln cap="flat" cmpd="sng" w="9525">
                                              <a:solidFill>
                                                <a:srgbClr val="4A7DBA"/>
                                              </a:solidFill>
                                              <a:prstDash val="solid"/>
                                              <a:round/>
                                              <a:headEnd len="sm" w="sm" type="none"/>
                                              <a:tailEnd len="sm" w="sm" type="none"/>
                                            </a:ln>
                                          </p:spPr>
                                        </p:cxnSp>
                                        <p:grpSp>
                                          <p:nvGrpSpPr>
                                            <p:cNvPr id="184" name="Google Shape;184;p14"/>
                                            <p:cNvGrpSpPr/>
                                            <p:nvPr/>
                                          </p:nvGrpSpPr>
                                          <p:grpSpPr>
                                            <a:xfrm>
                                              <a:off x="0" y="19100"/>
                                              <a:ext cx="8837541" cy="5097844"/>
                                              <a:chOff x="0" y="19100"/>
                                              <a:chExt cx="8837541" cy="5097844"/>
                                            </a:xfrm>
                                          </p:grpSpPr>
                                          <p:cxnSp>
                                            <p:nvCxnSpPr>
                                              <p:cNvPr id="185" name="Google Shape;185;p14"/>
                                              <p:cNvCxnSpPr/>
                                              <p:nvPr/>
                                            </p:nvCxnSpPr>
                                            <p:spPr>
                                              <a:xfrm>
                                                <a:off x="3623094" y="1069676"/>
                                                <a:ext cx="21142" cy="3111023"/>
                                              </a:xfrm>
                                              <a:prstGeom prst="straightConnector1">
                                                <a:avLst/>
                                              </a:prstGeom>
                                              <a:noFill/>
                                              <a:ln cap="flat" cmpd="sng" w="9525">
                                                <a:solidFill>
                                                  <a:srgbClr val="4A7DBA"/>
                                                </a:solidFill>
                                                <a:prstDash val="solid"/>
                                                <a:round/>
                                                <a:headEnd len="sm" w="sm" type="none"/>
                                                <a:tailEnd len="sm" w="sm" type="none"/>
                                              </a:ln>
                                            </p:spPr>
                                          </p:cxnSp>
                                          <p:grpSp>
                                            <p:nvGrpSpPr>
                                              <p:cNvPr id="186" name="Google Shape;186;p14"/>
                                              <p:cNvGrpSpPr/>
                                              <p:nvPr/>
                                            </p:nvGrpSpPr>
                                            <p:grpSpPr>
                                              <a:xfrm>
                                                <a:off x="0" y="19100"/>
                                                <a:ext cx="8837541" cy="5097844"/>
                                                <a:chOff x="0" y="19100"/>
                                                <a:chExt cx="8837541" cy="5097844"/>
                                              </a:xfrm>
                                            </p:grpSpPr>
                                            <p:cxnSp>
                                              <p:nvCxnSpPr>
                                                <p:cNvPr id="187" name="Google Shape;187;p14"/>
                                                <p:cNvCxnSpPr/>
                                                <p:nvPr/>
                                              </p:nvCxnSpPr>
                                              <p:spPr>
                                                <a:xfrm>
                                                  <a:off x="2027207" y="4166559"/>
                                                  <a:ext cx="227279" cy="0"/>
                                                </a:xfrm>
                                                <a:prstGeom prst="straightConnector1">
                                                  <a:avLst/>
                                                </a:prstGeom>
                                                <a:noFill/>
                                                <a:ln cap="flat" cmpd="sng" w="9525">
                                                  <a:solidFill>
                                                    <a:srgbClr val="4A7DBA"/>
                                                  </a:solidFill>
                                                  <a:prstDash val="solid"/>
                                                  <a:round/>
                                                  <a:headEnd len="sm" w="sm" type="none"/>
                                                  <a:tailEnd len="sm" w="sm" type="none"/>
                                                </a:ln>
                                              </p:spPr>
                                            </p:cxnSp>
                                            <p:grpSp>
                                              <p:nvGrpSpPr>
                                                <p:cNvPr id="188" name="Google Shape;188;p14"/>
                                                <p:cNvGrpSpPr/>
                                                <p:nvPr/>
                                              </p:nvGrpSpPr>
                                              <p:grpSpPr>
                                                <a:xfrm>
                                                  <a:off x="0" y="19100"/>
                                                  <a:ext cx="8837541" cy="5097844"/>
                                                  <a:chOff x="0" y="19100"/>
                                                  <a:chExt cx="8837541" cy="5097844"/>
                                                </a:xfrm>
                                              </p:grpSpPr>
                                              <p:cxnSp>
                                                <p:nvCxnSpPr>
                                                  <p:cNvPr id="189" name="Google Shape;189;p14"/>
                                                  <p:cNvCxnSpPr/>
                                                  <p:nvPr/>
                                                </p:nvCxnSpPr>
                                                <p:spPr>
                                                  <a:xfrm>
                                                    <a:off x="0" y="4960189"/>
                                                    <a:ext cx="200851" cy="0"/>
                                                  </a:xfrm>
                                                  <a:prstGeom prst="straightConnector1">
                                                    <a:avLst/>
                                                  </a:prstGeom>
                                                  <a:noFill/>
                                                  <a:ln cap="flat" cmpd="sng" w="9525">
                                                    <a:solidFill>
                                                      <a:srgbClr val="4A7DBA"/>
                                                    </a:solidFill>
                                                    <a:prstDash val="solid"/>
                                                    <a:round/>
                                                    <a:headEnd len="sm" w="sm" type="none"/>
                                                    <a:tailEnd len="sm" w="sm" type="none"/>
                                                  </a:ln>
                                                </p:spPr>
                                              </p:cxnSp>
                                              <p:grpSp>
                                                <p:nvGrpSpPr>
                                                  <p:cNvPr id="190" name="Google Shape;190;p14"/>
                                                  <p:cNvGrpSpPr/>
                                                  <p:nvPr/>
                                                </p:nvGrpSpPr>
                                                <p:grpSpPr>
                                                  <a:xfrm>
                                                    <a:off x="0" y="19100"/>
                                                    <a:ext cx="8837541" cy="5097844"/>
                                                    <a:chOff x="0" y="19100"/>
                                                    <a:chExt cx="8837541" cy="5097844"/>
                                                  </a:xfrm>
                                                </p:grpSpPr>
                                                <p:cxnSp>
                                                  <p:nvCxnSpPr>
                                                    <p:cNvPr id="191" name="Google Shape;191;p14"/>
                                                    <p:cNvCxnSpPr/>
                                                    <p:nvPr/>
                                                  </p:nvCxnSpPr>
                                                  <p:spPr>
                                                    <a:xfrm flipH="1">
                                                      <a:off x="0" y="2898476"/>
                                                      <a:ext cx="280135" cy="955"/>
                                                    </a:xfrm>
                                                    <a:prstGeom prst="straightConnector1">
                                                      <a:avLst/>
                                                    </a:prstGeom>
                                                    <a:noFill/>
                                                    <a:ln cap="flat" cmpd="sng" w="9525">
                                                      <a:solidFill>
                                                        <a:srgbClr val="4A7DBA"/>
                                                      </a:solidFill>
                                                      <a:prstDash val="solid"/>
                                                      <a:round/>
                                                      <a:headEnd len="sm" w="sm" type="none"/>
                                                      <a:tailEnd len="sm" w="sm" type="none"/>
                                                    </a:ln>
                                                  </p:spPr>
                                                </p:cxnSp>
                                                <p:grpSp>
                                                  <p:nvGrpSpPr>
                                                    <p:cNvPr id="192" name="Google Shape;192;p14"/>
                                                    <p:cNvGrpSpPr/>
                                                    <p:nvPr/>
                                                  </p:nvGrpSpPr>
                                                  <p:grpSpPr>
                                                    <a:xfrm>
                                                      <a:off x="0" y="19100"/>
                                                      <a:ext cx="8837541" cy="5097844"/>
                                                      <a:chOff x="0" y="19100"/>
                                                      <a:chExt cx="8837541" cy="5097844"/>
                                                    </a:xfrm>
                                                  </p:grpSpPr>
                                                  <p:cxnSp>
                                                    <p:nvCxnSpPr>
                                                      <p:cNvPr id="193" name="Google Shape;193;p14"/>
                                                      <p:cNvCxnSpPr/>
                                                      <p:nvPr/>
                                                    </p:nvCxnSpPr>
                                                    <p:spPr>
                                                      <a:xfrm>
                                                        <a:off x="4235570" y="1293963"/>
                                                        <a:ext cx="148612" cy="0"/>
                                                      </a:xfrm>
                                                      <a:prstGeom prst="straightConnector1">
                                                        <a:avLst/>
                                                      </a:prstGeom>
                                                      <a:noFill/>
                                                      <a:ln cap="flat" cmpd="sng" w="9525">
                                                        <a:solidFill>
                                                          <a:srgbClr val="4A7DBA"/>
                                                        </a:solidFill>
                                                        <a:prstDash val="solid"/>
                                                        <a:round/>
                                                        <a:headEnd len="sm" w="sm" type="none"/>
                                                        <a:tailEnd len="sm" w="sm" type="none"/>
                                                      </a:ln>
                                                    </p:spPr>
                                                  </p:cxnSp>
                                                  <p:grpSp>
                                                    <p:nvGrpSpPr>
                                                      <p:cNvPr id="194" name="Google Shape;194;p14"/>
                                                      <p:cNvGrpSpPr/>
                                                      <p:nvPr/>
                                                    </p:nvGrpSpPr>
                                                    <p:grpSpPr>
                                                      <a:xfrm>
                                                        <a:off x="0" y="19100"/>
                                                        <a:ext cx="8837541" cy="5097844"/>
                                                        <a:chOff x="0" y="19100"/>
                                                        <a:chExt cx="8837541" cy="5097844"/>
                                                      </a:xfrm>
                                                    </p:grpSpPr>
                                                    <p:grpSp>
                                                      <p:nvGrpSpPr>
                                                        <p:cNvPr id="195" name="Google Shape;195;p14"/>
                                                        <p:cNvGrpSpPr/>
                                                        <p:nvPr/>
                                                      </p:nvGrpSpPr>
                                                      <p:grpSpPr>
                                                        <a:xfrm>
                                                          <a:off x="0" y="3424687"/>
                                                          <a:ext cx="243136" cy="997324"/>
                                                          <a:chOff x="0" y="0"/>
                                                          <a:chExt cx="243136" cy="997324"/>
                                                        </a:xfrm>
                                                      </p:grpSpPr>
                                                      <p:cxnSp>
                                                        <p:nvCxnSpPr>
                                                          <p:cNvPr id="196" name="Google Shape;196;p14"/>
                                                          <p:cNvCxnSpPr/>
                                                          <p:nvPr/>
                                                        </p:nvCxnSpPr>
                                                        <p:spPr>
                                                          <a:xfrm>
                                                            <a:off x="0" y="0"/>
                                                            <a:ext cx="243136" cy="0"/>
                                                          </a:xfrm>
                                                          <a:prstGeom prst="straightConnector1">
                                                            <a:avLst/>
                                                          </a:prstGeom>
                                                          <a:noFill/>
                                                          <a:ln cap="flat" cmpd="sng" w="9525">
                                                            <a:solidFill>
                                                              <a:srgbClr val="4A7DBA"/>
                                                            </a:solidFill>
                                                            <a:prstDash val="solid"/>
                                                            <a:round/>
                                                            <a:headEnd len="sm" w="sm" type="none"/>
                                                            <a:tailEnd len="sm" w="sm" type="none"/>
                                                          </a:ln>
                                                        </p:spPr>
                                                      </p:cxnSp>
                                                      <p:cxnSp>
                                                        <p:nvCxnSpPr>
                                                          <p:cNvPr id="197" name="Google Shape;197;p14"/>
                                                          <p:cNvCxnSpPr/>
                                                          <p:nvPr/>
                                                        </p:nvCxnSpPr>
                                                        <p:spPr>
                                                          <a:xfrm>
                                                            <a:off x="8626" y="500332"/>
                                                            <a:ext cx="206136" cy="0"/>
                                                          </a:xfrm>
                                                          <a:prstGeom prst="straightConnector1">
                                                            <a:avLst/>
                                                          </a:prstGeom>
                                                          <a:noFill/>
                                                          <a:ln cap="flat" cmpd="sng" w="9525">
                                                            <a:solidFill>
                                                              <a:srgbClr val="4A7DBA"/>
                                                            </a:solidFill>
                                                            <a:prstDash val="solid"/>
                                                            <a:round/>
                                                            <a:headEnd len="sm" w="sm" type="none"/>
                                                            <a:tailEnd len="sm" w="sm" type="none"/>
                                                          </a:ln>
                                                        </p:spPr>
                                                      </p:cxnSp>
                                                      <p:cxnSp>
                                                        <p:nvCxnSpPr>
                                                          <p:cNvPr id="198" name="Google Shape;198;p14"/>
                                                          <p:cNvCxnSpPr/>
                                                          <p:nvPr/>
                                                        </p:nvCxnSpPr>
                                                        <p:spPr>
                                                          <a:xfrm>
                                                            <a:off x="17253" y="992038"/>
                                                            <a:ext cx="201468" cy="5286"/>
                                                          </a:xfrm>
                                                          <a:prstGeom prst="straightConnector1">
                                                            <a:avLst/>
                                                          </a:prstGeom>
                                                          <a:noFill/>
                                                          <a:ln cap="flat" cmpd="sng" w="9525">
                                                            <a:solidFill>
                                                              <a:srgbClr val="4A7DBA"/>
                                                            </a:solidFill>
                                                            <a:prstDash val="solid"/>
                                                            <a:round/>
                                                            <a:headEnd len="sm" w="sm" type="none"/>
                                                            <a:tailEnd len="sm" w="sm" type="none"/>
                                                          </a:ln>
                                                        </p:spPr>
                                                      </p:cxnSp>
                                                    </p:grpSp>
                                                    <p:grpSp>
                                                      <p:nvGrpSpPr>
                                                        <p:cNvPr id="199" name="Google Shape;199;p14"/>
                                                        <p:cNvGrpSpPr/>
                                                        <p:nvPr/>
                                                      </p:nvGrpSpPr>
                                                      <p:grpSpPr>
                                                        <a:xfrm>
                                                          <a:off x="0" y="19100"/>
                                                          <a:ext cx="8837541" cy="5097844"/>
                                                          <a:chOff x="0" y="19100"/>
                                                          <a:chExt cx="8837541" cy="5097844"/>
                                                        </a:xfrm>
                                                      </p:grpSpPr>
                                                      <p:cxnSp>
                                                        <p:nvCxnSpPr>
                                                          <p:cNvPr id="200" name="Google Shape;200;p14"/>
                                                          <p:cNvCxnSpPr/>
                                                          <p:nvPr/>
                                                        </p:nvCxnSpPr>
                                                        <p:spPr>
                                                          <a:xfrm rot="10800000">
                                                            <a:off x="17253" y="1466491"/>
                                                            <a:ext cx="243135" cy="0"/>
                                                          </a:xfrm>
                                                          <a:prstGeom prst="straightConnector1">
                                                            <a:avLst/>
                                                          </a:prstGeom>
                                                          <a:noFill/>
                                                          <a:ln cap="flat" cmpd="sng" w="9525">
                                                            <a:solidFill>
                                                              <a:srgbClr val="4A7DBA"/>
                                                            </a:solidFill>
                                                            <a:prstDash val="solid"/>
                                                            <a:round/>
                                                            <a:headEnd len="sm" w="sm" type="none"/>
                                                            <a:tailEnd len="sm" w="sm" type="none"/>
                                                          </a:ln>
                                                        </p:spPr>
                                                      </p:cxnSp>
                                                      <p:cxnSp>
                                                        <p:nvCxnSpPr>
                                                          <p:cNvPr id="201" name="Google Shape;201;p14"/>
                                                          <p:cNvCxnSpPr/>
                                                          <p:nvPr/>
                                                        </p:nvCxnSpPr>
                                                        <p:spPr>
                                                          <a:xfrm>
                                                            <a:off x="8626" y="1880559"/>
                                                            <a:ext cx="253141" cy="0"/>
                                                          </a:xfrm>
                                                          <a:prstGeom prst="straightConnector1">
                                                            <a:avLst/>
                                                          </a:prstGeom>
                                                          <a:noFill/>
                                                          <a:ln cap="flat" cmpd="sng" w="9525">
                                                            <a:solidFill>
                                                              <a:srgbClr val="4A7DBA"/>
                                                            </a:solidFill>
                                                            <a:prstDash val="solid"/>
                                                            <a:round/>
                                                            <a:headEnd len="sm" w="sm" type="none"/>
                                                            <a:tailEnd len="sm" w="sm" type="none"/>
                                                          </a:ln>
                                                        </p:spPr>
                                                      </p:cxnSp>
                                                      <p:grpSp>
                                                        <p:nvGrpSpPr>
                                                          <p:cNvPr id="202" name="Google Shape;202;p14"/>
                                                          <p:cNvGrpSpPr/>
                                                          <p:nvPr/>
                                                        </p:nvGrpSpPr>
                                                        <p:grpSpPr>
                                                          <a:xfrm>
                                                            <a:off x="0" y="19100"/>
                                                            <a:ext cx="8837541" cy="5097844"/>
                                                            <a:chOff x="0" y="19100"/>
                                                            <a:chExt cx="8837541" cy="5097844"/>
                                                          </a:xfrm>
                                                        </p:grpSpPr>
                                                        <p:cxnSp>
                                                          <p:nvCxnSpPr>
                                                            <p:cNvPr id="203" name="Google Shape;203;p14"/>
                                                            <p:cNvCxnSpPr/>
                                                            <p:nvPr/>
                                                          </p:nvCxnSpPr>
                                                          <p:spPr>
                                                            <a:xfrm>
                                                              <a:off x="3269411" y="3588589"/>
                                                              <a:ext cx="375322" cy="5286"/>
                                                            </a:xfrm>
                                                            <a:prstGeom prst="straightConnector1">
                                                              <a:avLst/>
                                                            </a:prstGeom>
                                                            <a:noFill/>
                                                            <a:ln cap="flat" cmpd="sng" w="9525">
                                                              <a:solidFill>
                                                                <a:srgbClr val="4A7DBA"/>
                                                              </a:solidFill>
                                                              <a:prstDash val="solid"/>
                                                              <a:round/>
                                                              <a:headEnd len="sm" w="sm" type="none"/>
                                                              <a:tailEnd len="sm" w="sm" type="none"/>
                                                            </a:ln>
                                                          </p:spPr>
                                                        </p:cxnSp>
                                                        <p:cxnSp>
                                                          <p:nvCxnSpPr>
                                                            <p:cNvPr id="204" name="Google Shape;204;p14"/>
                                                            <p:cNvCxnSpPr/>
                                                            <p:nvPr/>
                                                          </p:nvCxnSpPr>
                                                          <p:spPr>
                                                            <a:xfrm>
                                                              <a:off x="3226279" y="4140680"/>
                                                              <a:ext cx="424518" cy="0"/>
                                                            </a:xfrm>
                                                            <a:prstGeom prst="straightConnector1">
                                                              <a:avLst/>
                                                            </a:prstGeom>
                                                            <a:noFill/>
                                                            <a:ln cap="flat" cmpd="sng" w="9525">
                                                              <a:solidFill>
                                                                <a:srgbClr val="4A7DBA"/>
                                                              </a:solidFill>
                                                              <a:prstDash val="solid"/>
                                                              <a:round/>
                                                              <a:headEnd len="sm" w="sm" type="none"/>
                                                              <a:tailEnd len="sm" w="sm" type="none"/>
                                                            </a:ln>
                                                          </p:spPr>
                                                        </p:cxnSp>
                                                        <p:grpSp>
                                                          <p:nvGrpSpPr>
                                                            <p:cNvPr id="205" name="Google Shape;205;p14"/>
                                                            <p:cNvGrpSpPr/>
                                                            <p:nvPr/>
                                                          </p:nvGrpSpPr>
                                                          <p:grpSpPr>
                                                            <a:xfrm>
                                                              <a:off x="0" y="19100"/>
                                                              <a:ext cx="8837541" cy="5097844"/>
                                                              <a:chOff x="0" y="19100"/>
                                                              <a:chExt cx="8837541" cy="5097844"/>
                                                            </a:xfrm>
                                                          </p:grpSpPr>
                                                          <p:cxnSp>
                                                            <p:nvCxnSpPr>
                                                              <p:cNvPr id="206" name="Google Shape;206;p14"/>
                                                              <p:cNvCxnSpPr/>
                                                              <p:nvPr/>
                                                            </p:nvCxnSpPr>
                                                            <p:spPr>
                                                              <a:xfrm>
                                                                <a:off x="2035834" y="3597216"/>
                                                                <a:ext cx="243135" cy="5285"/>
                                                              </a:xfrm>
                                                              <a:prstGeom prst="straightConnector1">
                                                                <a:avLst/>
                                                              </a:prstGeom>
                                                              <a:noFill/>
                                                              <a:ln cap="flat" cmpd="sng" w="9525">
                                                                <a:solidFill>
                                                                  <a:srgbClr val="4A7DBA"/>
                                                                </a:solidFill>
                                                                <a:prstDash val="solid"/>
                                                                <a:round/>
                                                                <a:headEnd len="sm" w="sm" type="none"/>
                                                                <a:tailEnd len="sm" w="sm" type="none"/>
                                                              </a:ln>
                                                            </p:spPr>
                                                          </p:cxnSp>
                                                          <p:grpSp>
                                                            <p:nvGrpSpPr>
                                                              <p:cNvPr id="207" name="Google Shape;207;p14"/>
                                                              <p:cNvGrpSpPr/>
                                                              <p:nvPr/>
                                                            </p:nvGrpSpPr>
                                                            <p:grpSpPr>
                                                              <a:xfrm>
                                                                <a:off x="0" y="19100"/>
                                                                <a:ext cx="8837541" cy="5097844"/>
                                                                <a:chOff x="0" y="19100"/>
                                                                <a:chExt cx="8837541" cy="5097844"/>
                                                              </a:xfrm>
                                                            </p:grpSpPr>
                                                            <p:cxnSp>
                                                              <p:nvCxnSpPr>
                                                                <p:cNvPr id="208" name="Google Shape;208;p14"/>
                                                                <p:cNvCxnSpPr/>
                                                                <p:nvPr/>
                                                              </p:nvCxnSpPr>
                                                              <p:spPr>
                                                                <a:xfrm>
                                                                  <a:off x="3243532" y="3191774"/>
                                                                  <a:ext cx="407156" cy="0"/>
                                                                </a:xfrm>
                                                                <a:prstGeom prst="straightConnector1">
                                                                  <a:avLst/>
                                                                </a:prstGeom>
                                                                <a:noFill/>
                                                                <a:ln cap="flat" cmpd="sng" w="9525">
                                                                  <a:solidFill>
                                                                    <a:srgbClr val="4A7DBA"/>
                                                                  </a:solidFill>
                                                                  <a:prstDash val="solid"/>
                                                                  <a:round/>
                                                                  <a:headEnd len="sm" w="sm" type="none"/>
                                                                  <a:tailEnd len="sm" w="sm" type="none"/>
                                                                </a:ln>
                                                              </p:spPr>
                                                            </p:cxnSp>
                                                            <p:grpSp>
                                                              <p:nvGrpSpPr>
                                                                <p:cNvPr id="209" name="Google Shape;209;p14"/>
                                                                <p:cNvGrpSpPr/>
                                                                <p:nvPr/>
                                                              </p:nvGrpSpPr>
                                                              <p:grpSpPr>
                                                                <a:xfrm>
                                                                  <a:off x="0" y="19100"/>
                                                                  <a:ext cx="8837541" cy="5097844"/>
                                                                  <a:chOff x="0" y="19100"/>
                                                                  <a:chExt cx="8837541" cy="5097844"/>
                                                                </a:xfrm>
                                                              </p:grpSpPr>
                                                              <p:cxnSp>
                                                                <p:nvCxnSpPr>
                                                                  <p:cNvPr id="210" name="Google Shape;210;p14"/>
                                                                  <p:cNvCxnSpPr/>
                                                                  <p:nvPr/>
                                                                </p:nvCxnSpPr>
                                                                <p:spPr>
                                                                  <a:xfrm>
                                                                    <a:off x="2035834" y="3131389"/>
                                                                    <a:ext cx="243135" cy="0"/>
                                                                  </a:xfrm>
                                                                  <a:prstGeom prst="straightConnector1">
                                                                    <a:avLst/>
                                                                  </a:prstGeom>
                                                                  <a:noFill/>
                                                                  <a:ln cap="flat" cmpd="sng" w="9525">
                                                                    <a:solidFill>
                                                                      <a:srgbClr val="4A7DBA"/>
                                                                    </a:solidFill>
                                                                    <a:prstDash val="solid"/>
                                                                    <a:round/>
                                                                    <a:headEnd len="sm" w="sm" type="none"/>
                                                                    <a:tailEnd len="sm" w="sm" type="none"/>
                                                                  </a:ln>
                                                                </p:spPr>
                                                              </p:cxnSp>
                                                              <p:grpSp>
                                                                <p:nvGrpSpPr>
                                                                  <p:cNvPr id="211" name="Google Shape;211;p14"/>
                                                                  <p:cNvGrpSpPr/>
                                                                  <p:nvPr/>
                                                                </p:nvGrpSpPr>
                                                                <p:grpSpPr>
                                                                  <a:xfrm>
                                                                    <a:off x="0" y="19100"/>
                                                                    <a:ext cx="8837541" cy="5097844"/>
                                                                    <a:chOff x="0" y="19100"/>
                                                                    <a:chExt cx="8837541" cy="5097844"/>
                                                                  </a:xfrm>
                                                                </p:grpSpPr>
                                                                <p:grpSp>
                                                                  <p:nvGrpSpPr>
                                                                    <p:cNvPr id="212" name="Google Shape;212;p14"/>
                                                                    <p:cNvGrpSpPr/>
                                                                    <p:nvPr/>
                                                                  </p:nvGrpSpPr>
                                                                  <p:grpSpPr>
                                                                    <a:xfrm>
                                                                      <a:off x="2027207" y="1337095"/>
                                                                      <a:ext cx="1611152" cy="1380226"/>
                                                                      <a:chOff x="0" y="0"/>
                                                                      <a:chExt cx="1611152" cy="1380226"/>
                                                                    </a:xfrm>
                                                                  </p:grpSpPr>
                                                                  <p:cxnSp>
                                                                    <p:nvCxnSpPr>
                                                                      <p:cNvPr id="213" name="Google Shape;213;p14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 flipH="1" rot="10800000">
                                                                        <a:off x="8627" y="0"/>
                                                                        <a:ext cx="285420" cy="5286"/>
                                                                      </a:xfrm>
                                                                      <a:prstGeom prst="straightConnector1">
                                                                        <a:avLst/>
                                                                      </a:prstGeom>
                                                                      <a:noFill/>
                                                                      <a:ln cap="flat" cmpd="sng" w="9525">
                                                                        <a:solidFill>
                                                                          <a:srgbClr val="4A7DBA"/>
                                                                        </a:solidFill>
                                                                        <a:prstDash val="solid"/>
                                                                        <a:round/>
                                                                        <a:headEnd len="sm" w="sm" type="none"/>
                                                                        <a:tailEnd len="sm" w="sm" type="none"/>
                                                                      </a:ln>
                                                                    </p:spPr>
                                                                  </p:cxnSp>
                                                                  <p:cxnSp>
                                                                    <p:nvCxnSpPr>
                                                                      <p:cNvPr id="214" name="Google Shape;214;p14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 flipH="1" rot="10800000">
                                                                        <a:off x="8627" y="465826"/>
                                                                        <a:ext cx="264277" cy="5285"/>
                                                                      </a:xfrm>
                                                                      <a:prstGeom prst="straightConnector1">
                                                                        <a:avLst/>
                                                                      </a:prstGeom>
                                                                      <a:noFill/>
                                                                      <a:ln cap="flat" cmpd="sng" w="9525">
                                                                        <a:solidFill>
                                                                          <a:srgbClr val="4A7DBA"/>
                                                                        </a:solidFill>
                                                                        <a:prstDash val="solid"/>
                                                                        <a:round/>
                                                                        <a:headEnd len="sm" w="sm" type="none"/>
                                                                        <a:tailEnd len="sm" w="sm" type="none"/>
                                                                      </a:ln>
                                                                    </p:spPr>
                                                                  </p:cxnSp>
                                                                  <p:cxnSp>
                                                                    <p:nvCxnSpPr>
                                                                      <p:cNvPr id="215" name="Google Shape;215;p14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>
                                                                        <a:off x="0" y="914400"/>
                                                                        <a:ext cx="258992" cy="0"/>
                                                                      </a:xfrm>
                                                                      <a:prstGeom prst="straightConnector1">
                                                                        <a:avLst/>
                                                                      </a:prstGeom>
                                                                      <a:noFill/>
                                                                      <a:ln cap="flat" cmpd="sng" w="9525">
                                                                        <a:solidFill>
                                                                          <a:srgbClr val="4A7DBA"/>
                                                                        </a:solidFill>
                                                                        <a:prstDash val="solid"/>
                                                                        <a:round/>
                                                                        <a:headEnd len="sm" w="sm" type="none"/>
                                                                        <a:tailEnd len="sm" w="sm" type="none"/>
                                                                      </a:ln>
                                                                    </p:spPr>
                                                                  </p:cxnSp>
                                                                  <p:cxnSp>
                                                                    <p:nvCxnSpPr>
                                                                      <p:cNvPr id="216" name="Google Shape;216;p14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>
                                                                        <a:off x="8627" y="1380226"/>
                                                                        <a:ext cx="274848" cy="0"/>
                                                                      </a:xfrm>
                                                                      <a:prstGeom prst="straightConnector1">
                                                                        <a:avLst/>
                                                                      </a:prstGeom>
                                                                      <a:noFill/>
                                                                      <a:ln cap="flat" cmpd="sng" w="9525">
                                                                        <a:solidFill>
                                                                          <a:srgbClr val="4A7DBA"/>
                                                                        </a:solidFill>
                                                                        <a:prstDash val="solid"/>
                                                                        <a:round/>
                                                                        <a:headEnd len="sm" w="sm" type="none"/>
                                                                        <a:tailEnd len="sm" w="sm" type="none"/>
                                                                      </a:ln>
                                                                    </p:spPr>
                                                                  </p:cxnSp>
                                                                  <p:cxnSp>
                                                                    <p:nvCxnSpPr>
                                                                      <p:cNvPr id="217" name="Google Shape;217;p14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>
                                                                        <a:off x="1250830" y="8626"/>
                                                                        <a:ext cx="345187" cy="0"/>
                                                                      </a:xfrm>
                                                                      <a:prstGeom prst="straightConnector1">
                                                                        <a:avLst/>
                                                                      </a:prstGeom>
                                                                      <a:noFill/>
                                                                      <a:ln cap="flat" cmpd="sng" w="9525">
                                                                        <a:solidFill>
                                                                          <a:srgbClr val="4A7DBA"/>
                                                                        </a:solidFill>
                                                                        <a:prstDash val="solid"/>
                                                                        <a:round/>
                                                                        <a:headEnd len="sm" w="sm" type="none"/>
                                                                        <a:tailEnd len="sm" w="sm" type="none"/>
                                                                      </a:ln>
                                                                    </p:spPr>
                                                                  </p:cxnSp>
                                                                  <p:cxnSp>
                                                                    <p:nvCxnSpPr>
                                                                      <p:cNvPr id="218" name="Google Shape;218;p14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>
                                                                        <a:off x="1242204" y="474453"/>
                                                                        <a:ext cx="354488" cy="0"/>
                                                                      </a:xfrm>
                                                                      <a:prstGeom prst="straightConnector1">
                                                                        <a:avLst/>
                                                                      </a:prstGeom>
                                                                      <a:noFill/>
                                                                      <a:ln cap="flat" cmpd="sng" w="9525">
                                                                        <a:solidFill>
                                                                          <a:srgbClr val="4A7DBA"/>
                                                                        </a:solidFill>
                                                                        <a:prstDash val="solid"/>
                                                                        <a:round/>
                                                                        <a:headEnd len="sm" w="sm" type="none"/>
                                                                        <a:tailEnd len="sm" w="sm" type="none"/>
                                                                      </a:ln>
                                                                    </p:spPr>
                                                                  </p:cxnSp>
                                                                  <p:cxnSp>
                                                                    <p:nvCxnSpPr>
                                                                      <p:cNvPr id="219" name="Google Shape;219;p14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 flipH="1" rot="10800000">
                                                                        <a:off x="1224951" y="940279"/>
                                                                        <a:ext cx="386201" cy="5285"/>
                                                                      </a:xfrm>
                                                                      <a:prstGeom prst="straightConnector1">
                                                                        <a:avLst/>
                                                                      </a:prstGeom>
                                                                      <a:noFill/>
                                                                      <a:ln cap="flat" cmpd="sng" w="9525">
                                                                        <a:solidFill>
                                                                          <a:srgbClr val="4A7DBA"/>
                                                                        </a:solidFill>
                                                                        <a:prstDash val="solid"/>
                                                                        <a:round/>
                                                                        <a:headEnd len="sm" w="sm" type="none"/>
                                                                        <a:tailEnd len="sm" w="sm" type="none"/>
                                                                      </a:ln>
                                                                    </p:spPr>
                                                                  </p:cxnSp>
                                                                  <p:cxnSp>
                                                                    <p:nvCxnSpPr>
                                                                      <p:cNvPr id="220" name="Google Shape;220;p14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>
                                                                        <a:off x="1233578" y="1362973"/>
                                                                        <a:ext cx="375509" cy="5285"/>
                                                                      </a:xfrm>
                                                                      <a:prstGeom prst="straightConnector1">
                                                                        <a:avLst/>
                                                                      </a:prstGeom>
                                                                      <a:noFill/>
                                                                      <a:ln cap="flat" cmpd="sng" w="9525">
                                                                        <a:solidFill>
                                                                          <a:srgbClr val="4A7DBA"/>
                                                                        </a:solidFill>
                                                                        <a:prstDash val="solid"/>
                                                                        <a:round/>
                                                                        <a:headEnd len="sm" w="sm" type="none"/>
                                                                        <a:tailEnd len="sm" w="sm" type="none"/>
                                                                      </a:ln>
                                                                    </p:spPr>
                                                                  </p:cxnSp>
                                                                </p:grpSp>
                                                                <p:grpSp>
                                                                  <p:nvGrpSpPr>
                                                                    <p:cNvPr id="221" name="Google Shape;221;p14"/>
                                                                    <p:cNvGrpSpPr/>
                                                                    <p:nvPr/>
                                                                  </p:nvGrpSpPr>
                                                                  <p:grpSpPr>
                                                                    <a:xfrm>
                                                                      <a:off x="0" y="19100"/>
                                                                      <a:ext cx="8837541" cy="5097844"/>
                                                                      <a:chOff x="0" y="19100"/>
                                                                      <a:chExt cx="8837541" cy="5097844"/>
                                                                    </a:xfrm>
                                                                  </p:grpSpPr>
                                                                  <p:cxnSp>
                                                                    <p:nvCxnSpPr>
                                                                      <p:cNvPr id="222" name="Google Shape;222;p14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 flipH="1" rot="5400000">
                                                                        <a:off x="5335438" y="-918713"/>
                                                                        <a:ext cx="114694" cy="3044890"/>
                                                                      </a:xfrm>
                                                                      <a:prstGeom prst="bentConnector3">
                                                                        <a:avLst>
                                                                          <a:gd fmla="val 50000" name="adj1"/>
                                                                        </a:avLst>
                                                                      </a:prstGeom>
                                                                      <a:noFill/>
                                                                      <a:ln cap="flat" cmpd="sng" w="9525">
                                                                        <a:solidFill>
                                                                          <a:srgbClr val="4A7DBA"/>
                                                                        </a:solidFill>
                                                                        <a:prstDash val="solid"/>
                                                                        <a:round/>
                                                                        <a:headEnd len="sm" w="sm" type="none"/>
                                                                        <a:tailEnd len="sm" w="sm" type="none"/>
                                                                      </a:ln>
                                                                    </p:spPr>
                                                                  </p:cxnSp>
                                                                  <p:grpSp>
                                                                    <p:nvGrpSpPr>
                                                                      <p:cNvPr id="223" name="Google Shape;223;p14"/>
                                                                      <p:cNvGrpSpPr/>
                                                                      <p:nvPr/>
                                                                    </p:nvGrpSpPr>
                                                                    <p:grpSpPr>
                                                                      <a:xfrm>
                                                                        <a:off x="0" y="19100"/>
                                                                        <a:ext cx="8837541" cy="5097844"/>
                                                                        <a:chOff x="0" y="19100"/>
                                                                        <a:chExt cx="8837541" cy="5097844"/>
                                                                      </a:xfrm>
                                                                    </p:grpSpPr>
                                                                    <p:cxnSp>
                                                                      <p:nvCxnSpPr>
                                                                        <p:cNvPr id="224" name="Google Shape;224;p14"/>
                                                                        <p:cNvCxnSpPr/>
                                                                        <p:nvPr/>
                                                                      </p:nvCxnSpPr>
                                                                      <p:spPr>
                                                                        <a:xfrm rot="5400000">
                                                                          <a:off x="2204049" y="-996350"/>
                                                                          <a:ext cx="114694" cy="3192869"/>
                                                                        </a:xfrm>
                                                                        <a:prstGeom prst="bentConnector3">
                                                                          <a:avLst>
                                                                            <a:gd fmla="val 50000" name="adj1"/>
                                                                          </a:avLst>
                                                                        </a:prstGeom>
                                                                        <a:noFill/>
                                                                        <a:ln cap="flat" cmpd="sng" w="9525">
                                                                          <a:solidFill>
                                                                            <a:srgbClr val="4A7DBA"/>
                                                                          </a:solidFill>
                                                                          <a:prstDash val="solid"/>
                                                                          <a:round/>
                                                                          <a:headEnd len="sm" w="sm" type="none"/>
                                                                          <a:tailEnd len="sm" w="sm" type="none"/>
                                                                        </a:ln>
                                                                      </p:spPr>
                                                                    </p:cxnSp>
                                                                    <p:grpSp>
                                                                      <p:nvGrpSpPr>
                                                                        <p:cNvPr id="225" name="Google Shape;225;p14"/>
                                                                        <p:cNvGrpSpPr/>
                                                                        <p:nvPr/>
                                                                      </p:nvGrpSpPr>
                                                                      <p:grpSpPr>
                                                                        <a:xfrm>
                                                                          <a:off x="0" y="19100"/>
                                                                          <a:ext cx="8837541" cy="5097844"/>
                                                                          <a:chOff x="0" y="19100"/>
                                                                          <a:chExt cx="8837541" cy="5097844"/>
                                                                        </a:xfrm>
                                                                      </p:grpSpPr>
                                                                      <p:sp>
                                                                        <p:nvSpPr>
                                                                          <p:cNvPr id="226" name="Google Shape;226;p14"/>
                                                                          <p:cNvSpPr/>
                                                                          <p:nvPr/>
                                                                        </p:nvSpPr>
                                                                        <p:spPr>
                                                                          <a:xfrm>
                                                                            <a:off x="3261819" y="19100"/>
                                                                            <a:ext cx="1237177" cy="531142"/>
                                                                          </a:xfrm>
                                                                          <a:prstGeom prst="rect">
                                                                            <a:avLst/>
                                                                          </a:prstGeom>
                                                                          <a:solidFill>
                                                                            <a:schemeClr val="lt1"/>
                                                                          </a:solidFill>
                                                                          <a:ln cap="flat" cmpd="sng" w="25400">
                                                                            <a:solidFill>
                                                                              <a:srgbClr val="366092"/>
                                                                            </a:solidFill>
                                                                            <a:prstDash val="solid"/>
                                                                            <a:round/>
                                                                            <a:headEnd len="sm" w="sm" type="none"/>
                                                                            <a:tailEnd len="sm" w="sm" type="none"/>
                                                                          </a:ln>
                                                                        </p:spPr>
                                                                        <p:txBody>
                                                                          <a:bodyPr anchorCtr="0" anchor="ctr" bIns="45700" lIns="91425" spcFirstLastPara="1" rIns="91425" wrap="square" tIns="45700">
                                                                            <a:noAutofit/>
                                                                          </a:bodyPr>
                                                                          <a:lstStyle/>
                                                                          <a:p>
                                                                            <a:pPr indent="0" lvl="0" marL="0" marR="0" rtl="0" algn="ctr">
                                                                              <a:spcBef>
                                                                                <a:spcPts val="0"/>
                                                                              </a:spcBef>
                                                                              <a:spcAft>
                                                                                <a:spcPts val="0"/>
                                                                              </a:spcAft>
                                                                              <a:buNone/>
                                                                            </a:pPr>
                                                                            <a:r>
                                                                              <a:rPr b="1" lang="es-MX" sz="500">
                                                                                <a:solidFill>
                                                                                  <a:srgbClr val="000000"/>
                                                                                </a:solidFill>
                                                                                <a:latin typeface="Arial"/>
                                                                                <a:ea typeface="Arial"/>
                                                                                <a:cs typeface="Arial"/>
                                                                                <a:sym typeface="Arial"/>
                                                                              </a:rPr>
                                                                              <a:t>Mejora en el rezago institucional en la formación de posgrado de recursos humanos para la salud</a:t>
                                                                            </a:r>
                                                                            <a:endParaRPr sz="1200">
                                                                              <a:solidFill>
                                                                                <a:schemeClr val="lt1"/>
                                                                              </a:solidFill>
                                                                              <a:latin typeface="Times New Roman"/>
                                                                              <a:ea typeface="Times New Roman"/>
                                                                              <a:cs typeface="Times New Roman"/>
                                                                              <a:sym typeface="Times New Roman"/>
                                                                            </a:endParaRPr>
                                                                          </a:p>
                                                                        </p:txBody>
                                                                      </p:sp>
                                                                      <p:grpSp>
                                                                        <p:nvGrpSpPr>
                                                                          <p:cNvPr id="227" name="Google Shape;227;p14"/>
                                                                          <p:cNvGrpSpPr/>
                                                                          <p:nvPr/>
                                                                        </p:nvGrpSpPr>
                                                                        <p:grpSpPr>
                                                                          <a:xfrm>
                                                                            <a:off x="0" y="655608"/>
                                                                            <a:ext cx="8837541" cy="4461336"/>
                                                                            <a:chOff x="0" y="0"/>
                                                                            <a:chExt cx="8837541" cy="4461336"/>
                                                                          </a:xfrm>
                                                                        </p:grpSpPr>
                                                                        <p:grpSp>
                                                                          <p:nvGrpSpPr>
                                                                            <p:cNvPr id="228" name="Google Shape;228;p14"/>
                                                                            <p:cNvGrpSpPr/>
                                                                            <p:nvPr/>
                                                                          </p:nvGrpSpPr>
                                                                          <p:grpSpPr>
                                                                            <a:xfrm>
                                                                              <a:off x="0" y="0"/>
                                                                              <a:ext cx="1323933" cy="4461336"/>
                                                                              <a:chOff x="0" y="0"/>
                                                                              <a:chExt cx="1323933" cy="4461336"/>
                                                                            </a:xfrm>
                                                                          </p:grpSpPr>
                                                                          <p:sp>
                                                                            <p:nvSpPr>
                                                                              <p:cNvPr id="229" name="Google Shape;229;p14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327803" y="0"/>
                                                                                <a:ext cx="996130" cy="398356"/>
                                                                              </a:xfrm>
                                                                              <a:prstGeom prst="rect">
                                                                                <a:avLst/>
                                                                              </a:prstGeom>
                                                                              <a:solidFill>
                                                                                <a:schemeClr val="lt1"/>
                                                                              </a:solidFill>
                                                                              <a:ln cap="flat" cmpd="sng" w="25400">
                                                                                <a:solidFill>
                                                                                  <a:srgbClr val="395E89"/>
                                                                                </a:solidFill>
                                                                                <a:prstDash val="solid"/>
                                                                                <a:round/>
                                                                                <a:headEnd len="sm" w="sm" type="none"/>
                                                                                <a:tailEnd len="sm" w="sm" type="none"/>
                                                                              </a:ln>
                                                                            </p:spPr>
                                                                            <p:txBody>
                                                                              <a:bodyPr anchorCtr="0" anchor="ctr" bIns="45700" lIns="91425" spcFirstLastPara="1" rIns="91425" wrap="square" tIns="45700">
                                                                                <a:noAutofit/>
                                                                              </a:bodyPr>
                                                                              <a:lstStyle/>
                                                                              <a:p>
                                                                                <a:pPr indent="0" lvl="0" marL="0" marR="0" rtl="0" algn="ctr">
                                                                                  <a:spcBef>
                                                                                    <a:spcPts val="0"/>
                                                                                  </a:spcBef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  <a:buNone/>
                                                                                </a:pPr>
                                                                                <a:r>
                                                                                  <a:rPr b="1" lang="es-MX" sz="5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latin typeface="Arial"/>
                                                                                    <a:ea typeface="Arial"/>
                                                                                    <a:cs typeface="Arial"/>
                                                                                    <a:sym typeface="Arial"/>
                                                                                  </a:rPr>
                                                                                  <a:t>Mayor acceso a la formación de especialistas</a:t>
                                                                                </a:r>
                                                                                <a:endParaRPr sz="1200">
                                                                                  <a:solidFill>
                                                                                    <a:schemeClr val="lt1"/>
                                                                                  </a:solidFill>
                                                                                  <a:latin typeface="Times New Roman"/>
                                                                                  <a:ea typeface="Times New Roman"/>
                                                                                  <a:cs typeface="Times New Roman"/>
                                                                                  <a:sym typeface="Times New Roman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30" name="Google Shape;230;p14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267419" y="2035834"/>
                                                                                <a:ext cx="996130" cy="398356"/>
                                                                              </a:xfrm>
                                                                              <a:prstGeom prst="rect">
                                                                                <a:avLst/>
                                                                              </a:prstGeom>
                                                                              <a:solidFill>
                                                                                <a:schemeClr val="lt1"/>
                                                                              </a:solidFill>
                                                                              <a:ln cap="flat" cmpd="sng" w="25400">
                                                                                <a:solidFill>
                                                                                  <a:srgbClr val="395E89"/>
                                                                                </a:solidFill>
                                                                                <a:prstDash val="solid"/>
                                                                                <a:round/>
                                                                                <a:headEnd len="sm" w="sm" type="none"/>
                                                                                <a:tailEnd len="sm" w="sm" type="none"/>
                                                                              </a:ln>
                                                                            </p:spPr>
                                                                            <p:txBody>
                                                                              <a:bodyPr anchorCtr="0" anchor="ctr" bIns="45700" lIns="91425" spcFirstLastPara="1" rIns="91425" wrap="square" tIns="45700">
                                                                                <a:noAutofit/>
                                                                              </a:bodyPr>
                                                                              <a:lstStyle/>
                                                                              <a:p>
                                                                                <a:pPr indent="0" lvl="0" marL="0" marR="0" rtl="0" algn="ctr">
                                                                                  <a:spcBef>
                                                                                    <a:spcPts val="0"/>
                                                                                  </a:spcBef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  <a:buNone/>
                                                                                </a:pPr>
                                                                                <a:r>
                                                                                  <a:rPr b="1" lang="es-MX" sz="5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latin typeface="Arial"/>
                                                                                    <a:ea typeface="Arial"/>
                                                                                    <a:cs typeface="Arial"/>
                                                                                    <a:sym typeface="Arial"/>
                                                                                  </a:rPr>
                                                                                  <a:t>Formación de recursos humanos en áreas prioritarias de atención especializada</a:t>
                                                                                </a:r>
                                                                                <a:endParaRPr sz="1200">
                                                                                  <a:solidFill>
                                                                                    <a:schemeClr val="lt1"/>
                                                                                  </a:solidFill>
                                                                                  <a:latin typeface="Times New Roman"/>
                                                                                  <a:ea typeface="Times New Roman"/>
                                                                                  <a:cs typeface="Times New Roman"/>
                                                                                  <a:sym typeface="Times New Roman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31" name="Google Shape;231;p14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258792" y="1061049"/>
                                                                                <a:ext cx="972451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solidFill>
                                                                                <a:schemeClr val="lt1"/>
                                                                              </a:solidFill>
                                                                              <a:ln cap="flat" cmpd="sng" w="25400">
                                                                                <a:solidFill>
                                                                                  <a:srgbClr val="366092"/>
                                                                                </a:solidFill>
                                                                                <a:prstDash val="dash"/>
                                                                                <a:round/>
                                                                                <a:headEnd len="sm" w="sm" type="none"/>
                                                                                <a:tailEnd len="sm" w="sm" type="none"/>
                                                                              </a:ln>
                                                                            </p:spPr>
                                                                            <p:txBody>
                                                                              <a:bodyPr anchorCtr="0" anchor="ctr" bIns="45700" lIns="91425" spcFirstLastPara="1" rIns="91425" wrap="square" tIns="45700">
                                                                                <a:noAutofit/>
                                                                              </a:bodyPr>
                                                                              <a:lstStyle/>
                                                                              <a:p>
                                                                                <a:pPr indent="0" lvl="0" marL="0" marR="0" rtl="0" algn="ctr">
                                                                                  <a:spcBef>
                                                                                    <a:spcPts val="0"/>
                                                                                  </a:spcBef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  <a:buNone/>
                                                                                </a:pPr>
                                                                                <a:r>
                                                                                  <a:rPr b="1" lang="es-MX" sz="3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latin typeface="Arial"/>
                                                                                    <a:ea typeface="Arial"/>
                                                                                    <a:cs typeface="Arial"/>
                                                                                    <a:sym typeface="Arial"/>
                                                                                  </a:rPr>
                                                                                  <a:t>Mayor financiamiento del Gobierno Federal</a:t>
                                                                                </a:r>
                                                                                <a:endParaRPr sz="1200">
                                                                                  <a:solidFill>
                                                                                    <a:schemeClr val="lt1"/>
                                                                                  </a:solidFill>
                                                                                  <a:latin typeface="Times New Roman"/>
                                                                                  <a:ea typeface="Times New Roman"/>
                                                                                  <a:cs typeface="Times New Roman"/>
                                                                                  <a:sym typeface="Times New Roman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32" name="Google Shape;232;p14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258792" y="1552755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solidFill>
                                                                                <a:schemeClr val="lt1"/>
                                                                              </a:solidFill>
                                                                              <a:ln cap="flat" cmpd="sng" w="25400">
                                                                                <a:solidFill>
                                                                                  <a:srgbClr val="366092"/>
                                                                                </a:solidFill>
                                                                                <a:prstDash val="solid"/>
                                                                                <a:round/>
                                                                                <a:headEnd len="sm" w="sm" type="none"/>
                                                                                <a:tailEnd len="sm" w="sm" type="none"/>
                                                                              </a:ln>
                                                                            </p:spPr>
                                                                            <p:txBody>
                                                                              <a:bodyPr anchorCtr="0" anchor="ctr" bIns="45700" lIns="91425" spcFirstLastPara="1" rIns="91425" wrap="square" tIns="45700">
                                                                                <a:noAutofit/>
                                                                              </a:bodyPr>
                                                                              <a:lstStyle/>
                                                                              <a:p>
                                                                                <a:pPr indent="0" lvl="0" marL="0" marR="0" rtl="0" algn="ctr">
                                                                                  <a:spcBef>
                                                                                    <a:spcPts val="0"/>
                                                                                  </a:spcBef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  <a:buNone/>
                                                                                </a:pPr>
                                                                                <a:r>
                                                                                  <a:rPr b="1" lang="es-MX" sz="3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latin typeface="Arial"/>
                                                                                    <a:ea typeface="Arial"/>
                                                                                    <a:cs typeface="Arial"/>
                                                                                    <a:sym typeface="Arial"/>
                                                                                  </a:rPr>
                                                                                  <a:t>Planeación no restringida a la capacidad instalada de las unidades formadoras</a:t>
                                                                                </a:r>
                                                                                <a:endParaRPr sz="1200">
                                                                                  <a:solidFill>
                                                                                    <a:schemeClr val="lt1"/>
                                                                                  </a:solidFill>
                                                                                  <a:latin typeface="Times New Roman"/>
                                                                                  <a:ea typeface="Times New Roman"/>
                                                                                  <a:cs typeface="Times New Roman"/>
                                                                                  <a:sym typeface="Times New Roman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33" name="Google Shape;233;p14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241539" y="2605177"/>
                                                                                <a:ext cx="1022457" cy="398356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solidFill>
                                                                                <a:schemeClr val="lt1"/>
                                                                              </a:solidFill>
                                                                              <a:ln cap="flat" cmpd="sng" w="25400">
                                                                                <a:solidFill>
                                                                                  <a:srgbClr val="366092"/>
                                                                                </a:solidFill>
                                                                                <a:prstDash val="solid"/>
                                                                                <a:round/>
                                                                                <a:headEnd len="sm" w="sm" type="none"/>
                                                                                <a:tailEnd len="sm" w="sm" type="none"/>
                                                                              </a:ln>
                                                                            </p:spPr>
                                                                            <p:txBody>
                                                                              <a:bodyPr anchorCtr="0" anchor="ctr" bIns="45700" lIns="91425" spcFirstLastPara="1" rIns="91425" wrap="square" tIns="45700">
                                                                                <a:noAutofit/>
                                                                              </a:bodyPr>
                                                                              <a:lstStyle/>
                                                                              <a:p>
                                                                                <a:pPr indent="0" lvl="0" marL="0" marR="0" rtl="0" algn="ctr">
                                                                                  <a:spcBef>
                                                                                    <a:spcPts val="0"/>
                                                                                  </a:spcBef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  <a:buNone/>
                                                                                </a:pPr>
                                                                                <a:r>
                                                                                  <a:rPr b="1" lang="es-MX" sz="3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latin typeface="Arial"/>
                                                                                    <a:ea typeface="Arial"/>
                                                                                    <a:cs typeface="Arial"/>
                                                                                    <a:sym typeface="Arial"/>
                                                                                  </a:rPr>
                                                                                  <a:t>Existencia de  diagnóstico de existencias y necesidades de recursos humanos especializados</a:t>
                                                                                </a:r>
                                                                                <a:endParaRPr sz="1200">
                                                                                  <a:solidFill>
                                                                                    <a:schemeClr val="lt1"/>
                                                                                  </a:solidFill>
                                                                                  <a:latin typeface="Times New Roman"/>
                                                                                  <a:ea typeface="Times New Roman"/>
                                                                                  <a:cs typeface="Times New Roman"/>
                                                                                  <a:sym typeface="Times New Roman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34" name="Google Shape;234;p14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207034" y="3088257"/>
                                                                                <a:ext cx="996710" cy="412879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solidFill>
                                                                                <a:schemeClr val="lt1"/>
                                                                              </a:solidFill>
                                                                              <a:ln cap="flat" cmpd="sng" w="25400">
                                                                                <a:solidFill>
                                                                                  <a:srgbClr val="366092"/>
                                                                                </a:solidFill>
                                                                                <a:prstDash val="solid"/>
                                                                                <a:round/>
                                                                                <a:headEnd len="sm" w="sm" type="none"/>
                                                                                <a:tailEnd len="sm" w="sm" type="none"/>
                                                                              </a:ln>
                                                                            </p:spPr>
                                                                            <p:txBody>
                                                                              <a:bodyPr anchorCtr="0" anchor="ctr" bIns="45700" lIns="91425" spcFirstLastPara="1" rIns="91425" wrap="square" tIns="45700">
                                                                                <a:noAutofit/>
                                                                              </a:bodyPr>
                                                                              <a:lstStyle/>
                                                                              <a:p>
                                                                                <a:pPr indent="0" lvl="0" marL="0" marR="0" rtl="0" algn="ctr">
                                                                                  <a:spcBef>
                                                                                    <a:spcPts val="0"/>
                                                                                  </a:spcBef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  <a:buNone/>
                                                                                </a:pPr>
                                                                                <a:r>
                                                                                  <a:rPr b="1" lang="es-MX" sz="3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latin typeface="Arial"/>
                                                                                    <a:ea typeface="Arial"/>
                                                                                    <a:cs typeface="Arial"/>
                                                                                    <a:sym typeface="Arial"/>
                                                                                  </a:rPr>
                                                                                  <a:t>Existencia de una política institucional para formación y desarrollo de personal especializado</a:t>
                                                                                </a:r>
                                                                                <a:endParaRPr sz="1200">
                                                                                  <a:solidFill>
                                                                                    <a:schemeClr val="lt1"/>
                                                                                  </a:solidFill>
                                                                                  <a:latin typeface="Times New Roman"/>
                                                                                  <a:ea typeface="Times New Roman"/>
                                                                                  <a:cs typeface="Times New Roman"/>
                                                                                  <a:sym typeface="Times New Roman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35" name="Google Shape;235;p14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207034" y="3623094"/>
                                                                                <a:ext cx="996710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solidFill>
                                                                                <a:schemeClr val="lt1"/>
                                                                              </a:solidFill>
                                                                              <a:ln cap="flat" cmpd="sng" w="25400">
                                                                                <a:solidFill>
                                                                                  <a:srgbClr val="366092"/>
                                                                                </a:solidFill>
                                                                                <a:prstDash val="solid"/>
                                                                                <a:round/>
                                                                                <a:headEnd len="sm" w="sm" type="none"/>
                                                                                <a:tailEnd len="sm" w="sm" type="none"/>
                                                                              </a:ln>
                                                                            </p:spPr>
                                                                            <p:txBody>
                                                                              <a:bodyPr anchorCtr="0" anchor="ctr" bIns="45700" lIns="91425" spcFirstLastPara="1" rIns="91425" wrap="square" tIns="45700">
                                                                                <a:noAutofit/>
                                                                              </a:bodyPr>
                                                                              <a:lstStyle/>
                                                                              <a:p>
                                                                                <a:pPr indent="0" lvl="0" marL="0" marR="0" rtl="0" algn="ctr">
                                                                                  <a:spcBef>
                                                                                    <a:spcPts val="0"/>
                                                                                  </a:spcBef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  <a:buNone/>
                                                                                </a:pPr>
                                                                                <a:r>
                                                                                  <a:rPr b="1" lang="es-MX" sz="3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latin typeface="Arial"/>
                                                                                    <a:ea typeface="Arial"/>
                                                                                    <a:cs typeface="Arial"/>
                                                                                    <a:sym typeface="Arial"/>
                                                                                  </a:rPr>
                                                                                  <a:t>Articulación entre programas de formación de recursos humanos y de atención médica</a:t>
                                                                                </a:r>
                                                                                <a:endParaRPr sz="1200">
                                                                                  <a:solidFill>
                                                                                    <a:schemeClr val="lt1"/>
                                                                                  </a:solidFill>
                                                                                  <a:latin typeface="Times New Roman"/>
                                                                                  <a:ea typeface="Times New Roman"/>
                                                                                  <a:cs typeface="Times New Roman"/>
                                                                                  <a:sym typeface="Times New Roman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36" name="Google Shape;236;p14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89781" y="4106174"/>
                                                                                <a:ext cx="996710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solidFill>
                                                                                <a:schemeClr val="lt1"/>
                                                                              </a:solidFill>
                                                                              <a:ln cap="flat" cmpd="sng" w="25400">
                                                                                <a:solidFill>
                                                                                  <a:srgbClr val="366092"/>
                                                                                </a:solidFill>
                                                                                <a:prstDash val="solid"/>
                                                                                <a:round/>
                                                                                <a:headEnd len="sm" w="sm" type="none"/>
                                                                                <a:tailEnd len="sm" w="sm" type="none"/>
                                                                              </a:ln>
                                                                            </p:spPr>
                                                                            <p:txBody>
                                                                              <a:bodyPr anchorCtr="0" anchor="ctr" bIns="45700" lIns="91425" spcFirstLastPara="1" rIns="91425" wrap="square" tIns="45700">
                                                                                <a:noAutofit/>
                                                                              </a:bodyPr>
                                                                              <a:lstStyle/>
                                                                              <a:p>
                                                                                <a:pPr indent="0" lvl="0" marL="0" marR="0" rtl="0" algn="ctr">
                                                                                  <a:spcBef>
                                                                                    <a:spcPts val="0"/>
                                                                                  </a:spcBef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  <a:buNone/>
                                                                                </a:pPr>
                                                                                <a:r>
                                                                                  <a:rPr b="1" lang="es-MX" sz="3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latin typeface="Arial"/>
                                                                                    <a:ea typeface="Arial"/>
                                                                                    <a:cs typeface="Arial"/>
                                                                                    <a:sym typeface="Arial"/>
                                                                                  </a:rPr>
                                                                                  <a:t>Desconcentración de recursos tecnológicos y personal docente en Institutos nacionales y hospitales grandes</a:t>
                                                                                </a:r>
                                                                                <a:endParaRPr sz="1200">
                                                                                  <a:solidFill>
                                                                                    <a:schemeClr val="lt1"/>
                                                                                  </a:solidFill>
                                                                                  <a:latin typeface="Times New Roman"/>
                                                                                  <a:ea typeface="Times New Roman"/>
                                                                                  <a:cs typeface="Times New Roman"/>
                                                                                  <a:sym typeface="Times New Roman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37" name="Google Shape;237;p14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258792" y="621102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solidFill>
                                                                                <a:srgbClr val="FFFFFF"/>
                                                                              </a:solidFill>
                                                                              <a:ln cap="flat" cmpd="sng" w="25400">
                                                                                <a:solidFill>
                                                                                  <a:srgbClr val="366092"/>
                                                                                </a:solidFill>
                                                                                <a:prstDash val="solid"/>
                                                                                <a:round/>
                                                                                <a:headEnd len="sm" w="sm" type="none"/>
                                                                                <a:tailEnd len="sm" w="sm" type="none"/>
                                                                              </a:ln>
                                                                            </p:spPr>
                                                                            <p:txBody>
                                                                              <a:bodyPr anchorCtr="0" anchor="ctr" bIns="45700" lIns="91425" spcFirstLastPara="1" rIns="91425" wrap="square" tIns="45700">
                                                                                <a:noAutofit/>
                                                                              </a:bodyPr>
                                                                              <a:lstStyle/>
                                                                              <a:p>
                                                                                <a:pPr indent="0" lvl="0" marL="0" marR="0" rtl="0" algn="ctr">
                                                                                  <a:spcBef>
                                                                                    <a:spcPts val="0"/>
                                                                                  </a:spcBef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  <a:buNone/>
                                                                                </a:pPr>
                                                                                <a:r>
                                                                                  <a:rPr b="1" lang="es-MX" sz="3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latin typeface="Arial"/>
                                                                                    <a:ea typeface="Arial"/>
                                                                                    <a:cs typeface="Arial"/>
                                                                                    <a:sym typeface="Arial"/>
                                                                                  </a:rPr>
                                                                                  <a:t>Mejor nivel académico del personal de salud especializado</a:t>
                                                                                </a:r>
                                                                                <a:endParaRPr sz="1200">
                                                                                  <a:solidFill>
                                                                                    <a:schemeClr val="dk1"/>
                                                                                  </a:solidFill>
                                                                                  <a:latin typeface="Times New Roman"/>
                                                                                  <a:ea typeface="Times New Roman"/>
                                                                                  <a:cs typeface="Times New Roman"/>
                                                                                  <a:sym typeface="Times New Roman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cxnSp>
                                                                            <p:nvCxnSpPr>
                                                                              <p:cNvPr id="238" name="Google Shape;238;p14"/>
                                                                              <p:cNvCxnSpPr/>
                                                                              <p:nvPr/>
                                                                            </p:nvCxnSpPr>
                                                                            <p:spPr>
                                                                              <a:xfrm>
                                                                                <a:off x="0" y="215660"/>
                                                                                <a:ext cx="15857" cy="1469382"/>
                                                                              </a:xfrm>
                                                                              <a:prstGeom prst="straightConnector1">
                                                                                <a:avLst/>
                                                                              </a:prstGeom>
                                                                              <a:noFill/>
                                                                              <a:ln cap="flat" cmpd="sng" w="9525">
                                                                                <a:solidFill>
                                                                                  <a:srgbClr val="4A7DBA"/>
                                                                                </a:solidFill>
                                                                                <a:prstDash val="solid"/>
                                                                                <a:round/>
                                                                                <a:headEnd len="sm" w="sm" type="none"/>
                                                                                <a:tailEnd len="sm" w="sm" type="none"/>
                                                                              </a:ln>
                                                                            </p:spPr>
                                                                          </p:cxnSp>
                                                                          <p:cxnSp>
                                                                            <p:nvCxnSpPr>
                                                                              <p:cNvPr id="239" name="Google Shape;239;p14"/>
                                                                              <p:cNvCxnSpPr/>
                                                                              <p:nvPr/>
                                                                            </p:nvCxnSpPr>
                                                                            <p:spPr>
                                                                              <a:xfrm>
                                                                                <a:off x="0" y="2242868"/>
                                                                                <a:ext cx="5286" cy="2060531"/>
                                                                              </a:xfrm>
                                                                              <a:prstGeom prst="straightConnector1">
                                                                                <a:avLst/>
                                                                              </a:prstGeom>
                                                                              <a:noFill/>
                                                                              <a:ln cap="flat" cmpd="sng" w="9525">
                                                                                <a:solidFill>
                                                                                  <a:srgbClr val="4A7DBA"/>
                                                                                </a:solidFill>
                                                                                <a:prstDash val="solid"/>
                                                                                <a:round/>
                                                                                <a:headEnd len="sm" w="sm" type="none"/>
                                                                                <a:tailEnd len="sm" w="sm" type="none"/>
                                                                              </a:ln>
                                                                            </p:spPr>
                                                                          </p:cxnSp>
                                                                        </p:grpSp>
                                                                        <p:grpSp>
                                                                          <p:nvGrpSpPr>
                                                                            <p:cNvPr id="240" name="Google Shape;240;p14"/>
                                                                            <p:cNvGrpSpPr/>
                                                                            <p:nvPr/>
                                                                          </p:nvGrpSpPr>
                                                                          <p:grpSpPr>
                                                                            <a:xfrm>
                                                                              <a:off x="1535502" y="8626"/>
                                                                              <a:ext cx="2592016" cy="3650453"/>
                                                                              <a:chOff x="0" y="0"/>
                                                                              <a:chExt cx="2592016" cy="3650453"/>
                                                                            </a:xfrm>
                                                                          </p:grpSpPr>
                                                                          <p:sp>
                                                                            <p:nvSpPr>
                                                                              <p:cNvPr id="241" name="Google Shape;241;p14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0" y="0"/>
                                                                                <a:ext cx="996130" cy="398356"/>
                                                                              </a:xfrm>
                                                                              <a:prstGeom prst="rect">
                                                                                <a:avLst/>
                                                                              </a:prstGeom>
                                                                              <a:solidFill>
                                                                                <a:schemeClr val="lt1"/>
                                                                              </a:solidFill>
                                                                              <a:ln cap="flat" cmpd="sng" w="25400">
                                                                                <a:solidFill>
                                                                                  <a:srgbClr val="395E89"/>
                                                                                </a:solidFill>
                                                                                <a:prstDash val="solid"/>
                                                                                <a:round/>
                                                                                <a:headEnd len="sm" w="sm" type="none"/>
                                                                                <a:tailEnd len="sm" w="sm" type="none"/>
                                                                              </a:ln>
                                                                            </p:spPr>
                                                                            <p:txBody>
                                                                              <a:bodyPr anchorCtr="0" anchor="ctr" bIns="45700" lIns="91425" spcFirstLastPara="1" rIns="91425" wrap="square" tIns="45700">
                                                                                <a:noAutofit/>
                                                                              </a:bodyPr>
                                                                              <a:lstStyle/>
                                                                              <a:p>
                                                                                <a:pPr indent="0" lvl="0" marL="0" marR="0" rtl="0" algn="ctr">
                                                                                  <a:spcBef>
                                                                                    <a:spcPts val="0"/>
                                                                                  </a:spcBef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  <a:buNone/>
                                                                                </a:pPr>
                                                                                <a:r>
                                                                                  <a:rPr b="1" lang="es-MX" sz="5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latin typeface="Arial"/>
                                                                                    <a:ea typeface="Arial"/>
                                                                                    <a:cs typeface="Arial"/>
                                                                                    <a:sym typeface="Arial"/>
                                                                                  </a:rPr>
                                                                                  <a:t>Mayor formación del personal médico especializado para la salud</a:t>
                                                                                </a:r>
                                                                                <a:endParaRPr sz="1200">
                                                                                  <a:solidFill>
                                                                                    <a:schemeClr val="lt1"/>
                                                                                  </a:solidFill>
                                                                                  <a:latin typeface="Times New Roman"/>
                                                                                  <a:ea typeface="Times New Roman"/>
                                                                                  <a:cs typeface="Times New Roman"/>
                                                                                  <a:sym typeface="Times New Roman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42" name="Google Shape;242;p14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595886" y="0"/>
                                                                                <a:ext cx="996130" cy="398356"/>
                                                                              </a:xfrm>
                                                                              <a:prstGeom prst="rect">
                                                                                <a:avLst/>
                                                                              </a:prstGeom>
                                                                              <a:solidFill>
                                                                                <a:schemeClr val="lt1"/>
                                                                              </a:solidFill>
                                                                              <a:ln cap="flat" cmpd="sng" w="25400">
                                                                                <a:solidFill>
                                                                                  <a:srgbClr val="395E89"/>
                                                                                </a:solidFill>
                                                                                <a:prstDash val="solid"/>
                                                                                <a:round/>
                                                                                <a:headEnd len="sm" w="sm" type="none"/>
                                                                                <a:tailEnd len="sm" w="sm" type="none"/>
                                                                              </a:ln>
                                                                            </p:spPr>
                                                                            <p:txBody>
                                                                              <a:bodyPr anchorCtr="0" anchor="ctr" bIns="45700" lIns="91425" spcFirstLastPara="1" rIns="91425" wrap="square" tIns="45700">
                                                                                <a:noAutofit/>
                                                                              </a:bodyPr>
                                                                              <a:lstStyle/>
                                                                              <a:p>
                                                                                <a:pPr indent="0" lvl="0" marL="0" marR="0" rtl="0" algn="ctr">
                                                                                  <a:spcBef>
                                                                                    <a:spcPts val="0"/>
                                                                                  </a:spcBef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  <a:buNone/>
                                                                                </a:pPr>
                                                                                <a:r>
                                                                                  <a:rPr b="1" lang="es-MX" sz="5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latin typeface="Arial"/>
                                                                                    <a:ea typeface="Arial"/>
                                                                                    <a:cs typeface="Arial"/>
                                                                                    <a:sym typeface="Arial"/>
                                                                                  </a:rPr>
                                                                                  <a:t>Mayor formación del personal no médico especializado para la salud</a:t>
                                                                                </a:r>
                                                                                <a:endParaRPr sz="1200">
                                                                                  <a:solidFill>
                                                                                    <a:schemeClr val="lt1"/>
                                                                                  </a:solidFill>
                                                                                  <a:latin typeface="Times New Roman"/>
                                                                                  <a:ea typeface="Times New Roman"/>
                                                                                  <a:cs typeface="Times New Roman"/>
                                                                                  <a:sym typeface="Times New Roman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43" name="Google Shape;243;p14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776377" y="508959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solidFill>
                                                                                <a:schemeClr val="lt1"/>
                                                                              </a:solidFill>
                                                                              <a:ln cap="flat" cmpd="sng" w="25400">
                                                                                <a:solidFill>
                                                                                  <a:srgbClr val="366092"/>
                                                                                </a:solidFill>
                                                                                <a:prstDash val="solid"/>
                                                                                <a:round/>
                                                                                <a:headEnd len="sm" w="sm" type="none"/>
                                                                                <a:tailEnd len="sm" w="sm" type="none"/>
                                                                              </a:ln>
                                                                            </p:spPr>
                                                                            <p:txBody>
                                                                              <a:bodyPr anchorCtr="0" anchor="ctr" bIns="45700" lIns="91425" spcFirstLastPara="1" rIns="91425" wrap="square" tIns="45700">
                                                                                <a:noAutofit/>
                                                                              </a:bodyPr>
                                                                              <a:lstStyle/>
                                                                              <a:p>
                                                                                <a:pPr indent="0" lvl="0" marL="0" marR="0" rtl="0" algn="ctr">
                                                                                  <a:spcBef>
                                                                                    <a:spcPts val="0"/>
                                                                                  </a:spcBef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  <a:buNone/>
                                                                                </a:pPr>
                                                                                <a:r>
                                                                                  <a:rPr b="1" lang="es-MX" sz="3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latin typeface="Arial"/>
                                                                                    <a:ea typeface="Arial"/>
                                                                                    <a:cs typeface="Arial"/>
                                                                                    <a:sym typeface="Arial"/>
                                                                                  </a:rPr>
                                                                                  <a:t>Mejor nivel académico de especialistas en formación</a:t>
                                                                                </a:r>
                                                                                <a:endParaRPr sz="1200">
                                                                                  <a:solidFill>
                                                                                    <a:schemeClr val="lt1"/>
                                                                                  </a:solidFill>
                                                                                  <a:latin typeface="Times New Roman"/>
                                                                                  <a:ea typeface="Times New Roman"/>
                                                                                  <a:cs typeface="Times New Roman"/>
                                                                                  <a:sym typeface="Times New Roman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44" name="Google Shape;244;p14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759124" y="966159"/>
                                                                                <a:ext cx="972451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solidFill>
                                                                                <a:schemeClr val="lt1"/>
                                                                              </a:solidFill>
                                                                              <a:ln cap="flat" cmpd="sng" w="25400">
                                                                                <a:solidFill>
                                                                                  <a:srgbClr val="366092"/>
                                                                                </a:solidFill>
                                                                                <a:prstDash val="solid"/>
                                                                                <a:round/>
                                                                                <a:headEnd len="sm" w="sm" type="none"/>
                                                                                <a:tailEnd len="sm" w="sm" type="none"/>
                                                                              </a:ln>
                                                                            </p:spPr>
                                                                            <p:txBody>
                                                                              <a:bodyPr anchorCtr="0" anchor="ctr" bIns="45700" lIns="91425" spcFirstLastPara="1" rIns="91425" wrap="square" tIns="45700">
                                                                                <a:noAutofit/>
                                                                              </a:bodyPr>
                                                                              <a:lstStyle/>
                                                                              <a:p>
                                                                                <a:pPr indent="0" lvl="0" marL="0" marR="0" rtl="0" algn="ctr">
                                                                                  <a:spcBef>
                                                                                    <a:spcPts val="0"/>
                                                                                  </a:spcBef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  <a:buNone/>
                                                                                </a:pPr>
                                                                                <a:r>
                                                                                  <a:rPr b="1" lang="es-MX" sz="3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latin typeface="Arial"/>
                                                                                    <a:ea typeface="Arial"/>
                                                                                    <a:cs typeface="Arial"/>
                                                                                    <a:sym typeface="Arial"/>
                                                                                  </a:rPr>
                                                                                  <a:t>Satisfacción académica del especialista en formación con la plantilla docente</a:t>
                                                                                </a:r>
                                                                                <a:endParaRPr sz="1200">
                                                                                  <a:solidFill>
                                                                                    <a:schemeClr val="lt1"/>
                                                                                  </a:solidFill>
                                                                                  <a:latin typeface="Times New Roman"/>
                                                                                  <a:ea typeface="Times New Roman"/>
                                                                                  <a:cs typeface="Times New Roman"/>
                                                                                  <a:sym typeface="Times New Roman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45" name="Google Shape;245;p14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767751" y="1880559"/>
                                                                                <a:ext cx="972451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solidFill>
                                                                                <a:schemeClr val="lt1"/>
                                                                              </a:solidFill>
                                                                              <a:ln cap="flat" cmpd="sng" w="25400">
                                                                                <a:solidFill>
                                                                                  <a:srgbClr val="366092"/>
                                                                                </a:solidFill>
                                                                                <a:prstDash val="solid"/>
                                                                                <a:round/>
                                                                                <a:headEnd len="sm" w="sm" type="none"/>
                                                                                <a:tailEnd len="sm" w="sm" type="none"/>
                                                                              </a:ln>
                                                                            </p:spPr>
                                                                            <p:txBody>
                                                                              <a:bodyPr anchorCtr="0" anchor="ctr" bIns="45700" lIns="91425" spcFirstLastPara="1" rIns="91425" wrap="square" tIns="45700">
                                                                                <a:noAutofit/>
                                                                              </a:bodyPr>
                                                                              <a:lstStyle/>
                                                                              <a:p>
                                                                                <a:pPr indent="0" lvl="0" marL="0" marR="0" rtl="0" algn="ctr">
                                                                                  <a:spcBef>
                                                                                    <a:spcPts val="0"/>
                                                                                  </a:spcBef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  <a:buNone/>
                                                                                </a:pPr>
                                                                                <a:r>
                                                                                  <a:rPr b="1" lang="es-MX" sz="3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latin typeface="Arial"/>
                                                                                    <a:ea typeface="Arial"/>
                                                                                    <a:cs typeface="Arial"/>
                                                                                    <a:sym typeface="Arial"/>
                                                                                  </a:rPr>
                                                                                  <a:t>Disponibilidad de profesores</a:t>
                                                                                </a:r>
                                                                                <a:endParaRPr sz="1200">
                                                                                  <a:solidFill>
                                                                                    <a:schemeClr val="lt1"/>
                                                                                  </a:solidFill>
                                                                                  <a:latin typeface="Times New Roman"/>
                                                                                  <a:ea typeface="Times New Roman"/>
                                                                                  <a:cs typeface="Times New Roman"/>
                                                                                  <a:sym typeface="Times New Roman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46" name="Google Shape;246;p14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733245" y="2320506"/>
                                                                                <a:ext cx="972185" cy="342087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solidFill>
                                                                                <a:schemeClr val="lt1"/>
                                                                              </a:solidFill>
                                                                              <a:ln cap="flat" cmpd="sng" w="25400">
                                                                                <a:solidFill>
                                                                                  <a:srgbClr val="366092"/>
                                                                                </a:solidFill>
                                                                                <a:prstDash val="solid"/>
                                                                                <a:round/>
                                                                                <a:headEnd len="sm" w="sm" type="none"/>
                                                                                <a:tailEnd len="sm" w="sm" type="none"/>
                                                                              </a:ln>
                                                                            </p:spPr>
                                                                            <p:txBody>
                                                                              <a:bodyPr anchorCtr="0" anchor="ctr" bIns="45700" lIns="91425" spcFirstLastPara="1" rIns="91425" wrap="square" tIns="45700">
                                                                                <a:noAutofit/>
                                                                              </a:bodyPr>
                                                                              <a:lstStyle/>
                                                                              <a:p>
                                                                                <a:pPr indent="0" lvl="0" marL="0" marR="0" rtl="0" algn="ctr">
                                                                                  <a:spcBef>
                                                                                    <a:spcPts val="0"/>
                                                                                  </a:spcBef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  <a:buNone/>
                                                                                </a:pPr>
                                                                                <a:r>
                                                                                  <a:rPr b="1" lang="es-MX" sz="3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latin typeface="Arial"/>
                                                                                    <a:ea typeface="Arial"/>
                                                                                    <a:cs typeface="Arial"/>
                                                                                    <a:sym typeface="Arial"/>
                                                                                  </a:rPr>
                                                                                  <a:t>Disponibilidad de equipamiento y recursos tecnológicos en  operación</a:t>
                                                                                </a:r>
                                                                                <a:endParaRPr sz="1200">
                                                                                  <a:solidFill>
                                                                                    <a:schemeClr val="lt1"/>
                                                                                  </a:solidFill>
                                                                                  <a:latin typeface="Times New Roman"/>
                                                                                  <a:ea typeface="Times New Roman"/>
                                                                                  <a:cs typeface="Times New Roman"/>
                                                                                  <a:sym typeface="Times New Roman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47" name="Google Shape;247;p14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750498" y="2743200"/>
                                                                                <a:ext cx="972451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solidFill>
                                                                                <a:schemeClr val="lt1"/>
                                                                              </a:solidFill>
                                                                              <a:ln cap="flat" cmpd="sng" w="25400">
                                                                                <a:solidFill>
                                                                                  <a:srgbClr val="366092"/>
                                                                                </a:solidFill>
                                                                                <a:prstDash val="solid"/>
                                                                                <a:round/>
                                                                                <a:headEnd len="sm" w="sm" type="none"/>
                                                                                <a:tailEnd len="sm" w="sm" type="none"/>
                                                                              </a:ln>
                                                                            </p:spPr>
                                                                            <p:txBody>
                                                                              <a:bodyPr anchorCtr="0" anchor="ctr" bIns="45700" lIns="91425" spcFirstLastPara="1" rIns="91425" wrap="square" tIns="45700">
                                                                                <a:noAutofit/>
                                                                              </a:bodyPr>
                                                                              <a:lstStyle/>
                                                                              <a:p>
                                                                                <a:pPr indent="0" lvl="0" marL="0" marR="0" rtl="0" algn="ctr">
                                                                                  <a:spcBef>
                                                                                    <a:spcPts val="0"/>
                                                                                  </a:spcBef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  <a:buNone/>
                                                                                </a:pPr>
                                                                                <a:r>
                                                                                  <a:rPr b="1" lang="es-MX" sz="3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latin typeface="Arial"/>
                                                                                    <a:ea typeface="Arial"/>
                                                                                    <a:cs typeface="Arial"/>
                                                                                    <a:sym typeface="Arial"/>
                                                                                  </a:rPr>
                                                                                  <a:t>Acreditación de los campos clínicos</a:t>
                                                                                </a:r>
                                                                                <a:endParaRPr sz="1200">
                                                                                  <a:solidFill>
                                                                                    <a:schemeClr val="lt1"/>
                                                                                  </a:solidFill>
                                                                                  <a:latin typeface="Times New Roman"/>
                                                                                  <a:ea typeface="Times New Roman"/>
                                                                                  <a:cs typeface="Times New Roman"/>
                                                                                  <a:sym typeface="Times New Roman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48" name="Google Shape;248;p14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733245" y="1423359"/>
                                                                                <a:ext cx="972451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solidFill>
                                                                                <a:schemeClr val="lt1"/>
                                                                              </a:solidFill>
                                                                              <a:ln cap="flat" cmpd="sng" w="25400">
                                                                                <a:solidFill>
                                                                                  <a:srgbClr val="366092"/>
                                                                                </a:solidFill>
                                                                                <a:prstDash val="dash"/>
                                                                                <a:round/>
                                                                                <a:headEnd len="sm" w="sm" type="none"/>
                                                                                <a:tailEnd len="sm" w="sm" type="none"/>
                                                                              </a:ln>
                                                                            </p:spPr>
                                                                            <p:txBody>
                                                                              <a:bodyPr anchorCtr="0" anchor="ctr" bIns="45700" lIns="91425" spcFirstLastPara="1" rIns="91425" wrap="square" tIns="45700">
                                                                                <a:noAutofit/>
                                                                              </a:bodyPr>
                                                                              <a:lstStyle/>
                                                                              <a:p>
                                                                                <a:pPr indent="0" lvl="0" marL="0" marR="0" rtl="0" algn="ctr">
                                                                                  <a:spcBef>
                                                                                    <a:spcPts val="0"/>
                                                                                  </a:spcBef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  <a:buNone/>
                                                                                </a:pPr>
                                                                                <a:r>
                                                                                  <a:rPr b="1" lang="es-MX" sz="3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latin typeface="Arial"/>
                                                                                    <a:ea typeface="Arial"/>
                                                                                    <a:cs typeface="Arial"/>
                                                                                    <a:sym typeface="Arial"/>
                                                                                  </a:rPr>
                                                                                  <a:t>Mejor profesionalización del personal docente</a:t>
                                                                                </a:r>
                                                                                <a:endParaRPr sz="1200">
                                                                                  <a:solidFill>
                                                                                    <a:schemeClr val="lt1"/>
                                                                                  </a:solidFill>
                                                                                  <a:latin typeface="Times New Roman"/>
                                                                                  <a:ea typeface="Times New Roman"/>
                                                                                  <a:cs typeface="Times New Roman"/>
                                                                                  <a:sym typeface="Times New Roman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49" name="Google Shape;249;p14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715992" y="3295291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solidFill>
                                                                                <a:schemeClr val="lt1"/>
                                                                              </a:solidFill>
                                                                              <a:ln cap="flat" cmpd="sng" w="25400">
                                                                                <a:solidFill>
                                                                                  <a:srgbClr val="366092"/>
                                                                                </a:solidFill>
                                                                                <a:prstDash val="solid"/>
                                                                                <a:round/>
                                                                                <a:headEnd len="sm" w="sm" type="none"/>
                                                                                <a:tailEnd len="sm" w="sm" type="none"/>
                                                                              </a:ln>
                                                                            </p:spPr>
                                                                            <p:txBody>
                                                                              <a:bodyPr anchorCtr="0" anchor="ctr" bIns="45700" lIns="91425" spcFirstLastPara="1" rIns="91425" wrap="square" tIns="45700">
                                                                                <a:noAutofit/>
                                                                              </a:bodyPr>
                                                                              <a:lstStyle/>
                                                                              <a:p>
                                                                                <a:pPr indent="0" lvl="0" marL="0" marR="0" rtl="0" algn="ctr">
                                                                                  <a:spcBef>
                                                                                    <a:spcPts val="0"/>
                                                                                  </a:spcBef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  <a:buNone/>
                                                                                </a:pPr>
                                                                                <a:r>
                                                                                  <a:rPr b="1" lang="es-MX" sz="3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latin typeface="Arial"/>
                                                                                    <a:ea typeface="Arial"/>
                                                                                    <a:cs typeface="Arial"/>
                                                                                    <a:sym typeface="Arial"/>
                                                                                  </a:rPr>
                                                                                  <a:t>Balance en la  carga asistencial del personal en formación</a:t>
                                                                                </a:r>
                                                                                <a:endParaRPr sz="1200">
                                                                                  <a:solidFill>
                                                                                    <a:schemeClr val="lt1"/>
                                                                                  </a:solidFill>
                                                                                  <a:latin typeface="Times New Roman"/>
                                                                                  <a:ea typeface="Times New Roman"/>
                                                                                  <a:cs typeface="Times New Roman"/>
                                                                                  <a:sym typeface="Times New Roman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cxnSp>
                                                                            <p:nvCxnSpPr>
                                                                              <p:cNvPr id="250" name="Google Shape;250;p14"/>
                                                                              <p:cNvCxnSpPr/>
                                                                              <p:nvPr/>
                                                                            </p:nvCxnSpPr>
                                                                            <p:spPr>
                                                                              <a:xfrm>
                                                                                <a:off x="500332" y="422695"/>
                                                                                <a:ext cx="0" cy="3097332"/>
                                                                              </a:xfrm>
                                                                              <a:prstGeom prst="straightConnector1">
                                                                                <a:avLst/>
                                                                              </a:prstGeom>
                                                                              <a:noFill/>
                                                                              <a:ln cap="flat" cmpd="sng" w="9525">
                                                                                <a:solidFill>
                                                                                  <a:srgbClr val="4A7DBA"/>
                                                                                </a:solidFill>
                                                                                <a:prstDash val="solid"/>
                                                                                <a:round/>
                                                                                <a:headEnd len="sm" w="sm" type="none"/>
                                                                                <a:tailEnd len="sm" w="sm" type="none"/>
                                                                              </a:ln>
                                                                            </p:spPr>
                                                                          </p:cxnSp>
                                                                        </p:grpSp>
                                                                        <p:grpSp>
                                                                          <p:nvGrpSpPr>
                                                                            <p:cNvPr id="251" name="Google Shape;251;p14"/>
                                                                            <p:cNvGrpSpPr/>
                                                                            <p:nvPr/>
                                                                          </p:nvGrpSpPr>
                                                                          <p:grpSpPr>
                                                                            <a:xfrm>
                                                                              <a:off x="4235570" y="17253"/>
                                                                              <a:ext cx="1160031" cy="1700883"/>
                                                                              <a:chOff x="0" y="0"/>
                                                                              <a:chExt cx="1160031" cy="1700883"/>
                                                                            </a:xfrm>
                                                                          </p:grpSpPr>
                                                                          <p:sp>
                                                                            <p:nvSpPr>
                                                                              <p:cNvPr id="252" name="Google Shape;252;p14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63901" y="0"/>
                                                                                <a:ext cx="996130" cy="398356"/>
                                                                              </a:xfrm>
                                                                              <a:prstGeom prst="rect">
                                                                                <a:avLst/>
                                                                              </a:prstGeom>
                                                                              <a:solidFill>
                                                                                <a:schemeClr val="lt1"/>
                                                                              </a:solidFill>
                                                                              <a:ln cap="flat" cmpd="sng" w="25400">
                                                                                <a:solidFill>
                                                                                  <a:srgbClr val="395E89"/>
                                                                                </a:solidFill>
                                                                                <a:prstDash val="solid"/>
                                                                                <a:round/>
                                                                                <a:headEnd len="sm" w="sm" type="none"/>
                                                                                <a:tailEnd len="sm" w="sm" type="none"/>
                                                                              </a:ln>
                                                                            </p:spPr>
                                                                            <p:txBody>
                                                                              <a:bodyPr anchorCtr="0" anchor="ctr" bIns="45700" lIns="91425" spcFirstLastPara="1" rIns="91425" wrap="square" tIns="45700">
                                                                                <a:noAutofit/>
                                                                              </a:bodyPr>
                                                                              <a:lstStyle/>
                                                                              <a:p>
                                                                                <a:pPr indent="0" lvl="0" marL="0" marR="0" rtl="0" algn="ctr">
                                                                                  <a:spcBef>
                                                                                    <a:spcPts val="0"/>
                                                                                  </a:spcBef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  <a:buNone/>
                                                                                </a:pPr>
                                                                                <a:r>
                                                                                  <a:rPr b="1" lang="es-MX" sz="5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latin typeface="Arial"/>
                                                                                    <a:ea typeface="Arial"/>
                                                                                    <a:cs typeface="Arial"/>
                                                                                    <a:sym typeface="Arial"/>
                                                                                  </a:rPr>
                                                                                  <a:t>Adecuada distribución de médicos especialistas</a:t>
                                                                                </a:r>
                                                                                <a:endParaRPr sz="1200">
                                                                                  <a:solidFill>
                                                                                    <a:schemeClr val="lt1"/>
                                                                                  </a:solidFill>
                                                                                  <a:latin typeface="Times New Roman"/>
                                                                                  <a:ea typeface="Times New Roman"/>
                                                                                  <a:cs typeface="Times New Roman"/>
                                                                                  <a:sym typeface="Times New Roman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53" name="Google Shape;253;p14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63901" y="483079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solidFill>
                                                                                <a:schemeClr val="lt1"/>
                                                                              </a:solidFill>
                                                                              <a:ln cap="flat" cmpd="sng" w="25400">
                                                                                <a:solidFill>
                                                                                  <a:srgbClr val="366092"/>
                                                                                </a:solidFill>
                                                                                <a:prstDash val="solid"/>
                                                                                <a:round/>
                                                                                <a:headEnd len="sm" w="sm" type="none"/>
                                                                                <a:tailEnd len="sm" w="sm" type="none"/>
                                                                              </a:ln>
                                                                            </p:spPr>
                                                                            <p:txBody>
                                                                              <a:bodyPr anchorCtr="0" anchor="ctr" bIns="45700" lIns="91425" spcFirstLastPara="1" rIns="91425" wrap="square" tIns="45700">
                                                                                <a:noAutofit/>
                                                                              </a:bodyPr>
                                                                              <a:lstStyle/>
                                                                              <a:p>
                                                                                <a:pPr indent="0" lvl="0" marL="0" marR="0" rtl="0" algn="ctr">
                                                                                  <a:spcBef>
                                                                                    <a:spcPts val="0"/>
                                                                                  </a:spcBef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  <a:buNone/>
                                                                                </a:pPr>
                                                                                <a:r>
                                                                                  <a:rPr b="1" lang="es-MX" sz="3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latin typeface="Arial"/>
                                                                                    <a:ea typeface="Arial"/>
                                                                                    <a:cs typeface="Arial"/>
                                                                                    <a:sym typeface="Arial"/>
                                                                                  </a:rPr>
                                                                                  <a:t>Baja permanencia de los recursos formados en los lugares de la especialización </a:t>
                                                                                </a:r>
                                                                                <a:endParaRPr sz="1200">
                                                                                  <a:solidFill>
                                                                                    <a:schemeClr val="lt1"/>
                                                                                  </a:solidFill>
                                                                                  <a:latin typeface="Times New Roman"/>
                                                                                  <a:ea typeface="Times New Roman"/>
                                                                                  <a:cs typeface="Times New Roman"/>
                                                                                  <a:sym typeface="Times New Roman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54" name="Google Shape;254;p14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63901" y="940279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solidFill>
                                                                                <a:schemeClr val="lt1"/>
                                                                              </a:solidFill>
                                                                              <a:ln cap="flat" cmpd="sng" w="25400">
                                                                                <a:solidFill>
                                                                                  <a:srgbClr val="366092"/>
                                                                                </a:solidFill>
                                                                                <a:prstDash val="solid"/>
                                                                                <a:round/>
                                                                                <a:headEnd len="sm" w="sm" type="none"/>
                                                                                <a:tailEnd len="sm" w="sm" type="none"/>
                                                                              </a:ln>
                                                                            </p:spPr>
                                                                            <p:txBody>
                                                                              <a:bodyPr anchorCtr="0" anchor="ctr" bIns="45700" lIns="91425" spcFirstLastPara="1" rIns="91425" wrap="square" tIns="45700">
                                                                                <a:noAutofit/>
                                                                              </a:bodyPr>
                                                                              <a:lstStyle/>
                                                                              <a:p>
                                                                                <a:pPr indent="0" lvl="0" marL="0" marR="0" rtl="0" algn="ctr">
                                                                                  <a:spcBef>
                                                                                    <a:spcPts val="0"/>
                                                                                  </a:spcBef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  <a:buNone/>
                                                                                </a:pPr>
                                                                                <a:r>
                                                                                  <a:rPr b="1" lang="es-MX" sz="3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latin typeface="Arial"/>
                                                                                    <a:ea typeface="Arial"/>
                                                                                    <a:cs typeface="Arial"/>
                                                                                    <a:sym typeface="Arial"/>
                                                                                  </a:rPr>
                                                                                  <a:t>Mejores ofertas de mercado laboral en lugares de formación</a:t>
                                                                                </a:r>
                                                                                <a:endParaRPr sz="1200">
                                                                                  <a:solidFill>
                                                                                    <a:schemeClr val="lt1"/>
                                                                                  </a:solidFill>
                                                                                  <a:latin typeface="Times New Roman"/>
                                                                                  <a:ea typeface="Times New Roman"/>
                                                                                  <a:cs typeface="Times New Roman"/>
                                                                                  <a:sym typeface="Times New Roman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55" name="Google Shape;255;p14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38022" y="1345721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solidFill>
                                                                                <a:schemeClr val="lt1"/>
                                                                              </a:solidFill>
                                                                              <a:ln cap="flat" cmpd="sng" w="25400">
                                                                                <a:solidFill>
                                                                                  <a:srgbClr val="366092"/>
                                                                                </a:solidFill>
                                                                                <a:prstDash val="solid"/>
                                                                                <a:round/>
                                                                                <a:headEnd len="sm" w="sm" type="none"/>
                                                                                <a:tailEnd len="sm" w="sm" type="none"/>
                                                                              </a:ln>
                                                                            </p:spPr>
                                                                            <p:txBody>
                                                                              <a:bodyPr anchorCtr="0" anchor="ctr" bIns="45700" lIns="91425" spcFirstLastPara="1" rIns="91425" wrap="square" tIns="45700">
                                                                                <a:noAutofit/>
                                                                              </a:bodyPr>
                                                                              <a:lstStyle/>
                                                                              <a:p>
                                                                                <a:pPr indent="0" lvl="0" marL="0" marR="0" rtl="0" algn="ctr">
                                                                                  <a:spcBef>
                                                                                    <a:spcPts val="0"/>
                                                                                  </a:spcBef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  <a:buNone/>
                                                                                </a:pPr>
                                                                                <a:r>
                                                                                  <a:rPr b="1" lang="es-MX" sz="3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latin typeface="Arial"/>
                                                                                    <a:ea typeface="Arial"/>
                                                                                    <a:cs typeface="Arial"/>
                                                                                    <a:sym typeface="Arial"/>
                                                                                  </a:rPr>
                                                                                  <a:t>Incentivos mejorados para permanecer en entidades federativas de origen</a:t>
                                                                                </a:r>
                                                                                <a:endParaRPr sz="1200">
                                                                                  <a:solidFill>
                                                                                    <a:schemeClr val="lt1"/>
                                                                                  </a:solidFill>
                                                                                  <a:latin typeface="Times New Roman"/>
                                                                                  <a:ea typeface="Times New Roman"/>
                                                                                  <a:cs typeface="Times New Roman"/>
                                                                                  <a:sym typeface="Times New Roman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cxnSp>
                                                                            <p:nvCxnSpPr>
                                                                              <p:cNvPr id="256" name="Google Shape;256;p14"/>
                                                                              <p:cNvCxnSpPr/>
                                                                              <p:nvPr/>
                                                                            </p:nvCxnSpPr>
                                                                            <p:spPr>
                                                                              <a:xfrm>
                                                                                <a:off x="0" y="224287"/>
                                                                                <a:ext cx="15857" cy="1305531"/>
                                                                              </a:xfrm>
                                                                              <a:prstGeom prst="straightConnector1">
                                                                                <a:avLst/>
                                                                              </a:prstGeom>
                                                                              <a:noFill/>
                                                                              <a:ln cap="flat" cmpd="sng" w="9525">
                                                                                <a:solidFill>
                                                                                  <a:srgbClr val="4A7DBA"/>
                                                                                </a:solidFill>
                                                                                <a:prstDash val="solid"/>
                                                                                <a:round/>
                                                                                <a:headEnd len="sm" w="sm" type="none"/>
                                                                                <a:tailEnd len="sm" w="sm" type="none"/>
                                                                              </a:ln>
                                                                            </p:spPr>
                                                                          </p:cxnSp>
                                                                        </p:grpSp>
                                                                        <p:grpSp>
                                                                          <p:nvGrpSpPr>
                                                                            <p:cNvPr id="257" name="Google Shape;257;p14"/>
                                                                            <p:cNvGrpSpPr/>
                                                                            <p:nvPr/>
                                                                          </p:nvGrpSpPr>
                                                                          <p:grpSpPr>
                                                                            <a:xfrm>
                                                                              <a:off x="5477773" y="17253"/>
                                                                              <a:ext cx="1108274" cy="1675003"/>
                                                                              <a:chOff x="0" y="0"/>
                                                                              <a:chExt cx="1108274" cy="1675003"/>
                                                                            </a:xfrm>
                                                                          </p:grpSpPr>
                                                                          <p:sp>
                                                                            <p:nvSpPr>
                                                                              <p:cNvPr id="258" name="Google Shape;258;p14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12144" y="0"/>
                                                                                <a:ext cx="996130" cy="398356"/>
                                                                              </a:xfrm>
                                                                              <a:prstGeom prst="rect">
                                                                                <a:avLst/>
                                                                              </a:prstGeom>
                                                                              <a:solidFill>
                                                                                <a:schemeClr val="lt1"/>
                                                                              </a:solidFill>
                                                                              <a:ln cap="flat" cmpd="sng" w="25400">
                                                                                <a:solidFill>
                                                                                  <a:srgbClr val="395E89"/>
                                                                                </a:solidFill>
                                                                                <a:prstDash val="solid"/>
                                                                                <a:round/>
                                                                                <a:headEnd len="sm" w="sm" type="none"/>
                                                                                <a:tailEnd len="sm" w="sm" type="none"/>
                                                                              </a:ln>
                                                                            </p:spPr>
                                                                            <p:txBody>
                                                                              <a:bodyPr anchorCtr="0" anchor="ctr" bIns="45700" lIns="91425" spcFirstLastPara="1" rIns="91425" wrap="square" tIns="45700">
                                                                                <a:noAutofit/>
                                                                              </a:bodyPr>
                                                                              <a:lstStyle/>
                                                                              <a:p>
                                                                                <a:pPr indent="0" lvl="0" marL="0" marR="0" rtl="0" algn="ctr">
                                                                                  <a:spcBef>
                                                                                    <a:spcPts val="0"/>
                                                                                  </a:spcBef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  <a:buNone/>
                                                                                </a:pPr>
                                                                                <a:r>
                                                                                  <a:rPr b="1" lang="es-MX" sz="5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latin typeface="Arial"/>
                                                                                    <a:ea typeface="Arial"/>
                                                                                    <a:cs typeface="Arial"/>
                                                                                    <a:sym typeface="Arial"/>
                                                                                  </a:rPr>
                                                                                  <a:t>Adecuada incorporación de subespecialidades o súper-especialidades</a:t>
                                                                                </a:r>
                                                                                <a:endParaRPr sz="1200">
                                                                                  <a:solidFill>
                                                                                    <a:schemeClr val="lt1"/>
                                                                                  </a:solidFill>
                                                                                  <a:latin typeface="Times New Roman"/>
                                                                                  <a:ea typeface="Times New Roman"/>
                                                                                  <a:cs typeface="Times New Roman"/>
                                                                                  <a:sym typeface="Times New Roman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59" name="Google Shape;259;p14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20770" y="483079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solidFill>
                                                                                <a:schemeClr val="lt1"/>
                                                                              </a:solidFill>
                                                                              <a:ln cap="flat" cmpd="sng" w="25400">
                                                                                <a:solidFill>
                                                                                  <a:srgbClr val="366092"/>
                                                                                </a:solidFill>
                                                                                <a:prstDash val="solid"/>
                                                                                <a:round/>
                                                                                <a:headEnd len="sm" w="sm" type="none"/>
                                                                                <a:tailEnd len="sm" w="sm" type="none"/>
                                                                              </a:ln>
                                                                            </p:spPr>
                                                                            <p:txBody>
                                                                              <a:bodyPr anchorCtr="0" anchor="ctr" bIns="45700" lIns="91425" spcFirstLastPara="1" rIns="91425" wrap="square" tIns="45700">
                                                                                <a:noAutofit/>
                                                                              </a:bodyPr>
                                                                              <a:lstStyle/>
                                                                              <a:p>
                                                                                <a:pPr indent="0" lvl="0" marL="0" marR="0" rtl="0" algn="ctr">
                                                                                  <a:spcBef>
                                                                                    <a:spcPts val="0"/>
                                                                                  </a:spcBef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  <a:buNone/>
                                                                                </a:pPr>
                                                                                <a:r>
                                                                                  <a:rPr b="1" lang="es-MX" sz="3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latin typeface="Arial"/>
                                                                                    <a:ea typeface="Arial"/>
                                                                                    <a:cs typeface="Arial"/>
                                                                                    <a:sym typeface="Arial"/>
                                                                                  </a:rPr>
                                                                                  <a:t>Conocimiento de la complejidad del proceso de salud enfermedad</a:t>
                                                                                </a:r>
                                                                                <a:endParaRPr sz="1200">
                                                                                  <a:solidFill>
                                                                                    <a:schemeClr val="lt1"/>
                                                                                  </a:solidFill>
                                                                                  <a:latin typeface="Times New Roman"/>
                                                                                  <a:ea typeface="Times New Roman"/>
                                                                                  <a:cs typeface="Times New Roman"/>
                                                                                  <a:sym typeface="Times New Roman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60" name="Google Shape;260;p14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20770" y="905773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solidFill>
                                                                                <a:schemeClr val="lt1"/>
                                                                              </a:solidFill>
                                                                              <a:ln cap="flat" cmpd="sng" w="25400">
                                                                                <a:solidFill>
                                                                                  <a:srgbClr val="366092"/>
                                                                                </a:solidFill>
                                                                                <a:prstDash val="solid"/>
                                                                                <a:round/>
                                                                                <a:headEnd len="sm" w="sm" type="none"/>
                                                                                <a:tailEnd len="sm" w="sm" type="none"/>
                                                                              </a:ln>
                                                                            </p:spPr>
                                                                            <p:txBody>
                                                                              <a:bodyPr anchorCtr="0" anchor="ctr" bIns="45700" lIns="91425" spcFirstLastPara="1" rIns="91425" wrap="square" tIns="45700">
                                                                                <a:noAutofit/>
                                                                              </a:bodyPr>
                                                                              <a:lstStyle/>
                                                                              <a:p>
                                                                                <a:pPr indent="0" lvl="0" marL="0" marR="0" rtl="0" algn="ctr">
                                                                                  <a:spcBef>
                                                                                    <a:spcPts val="0"/>
                                                                                  </a:spcBef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  <a:buNone/>
                                                                                </a:pPr>
                                                                                <a:r>
                                                                                  <a:rPr b="1" lang="es-MX" sz="3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latin typeface="Arial"/>
                                                                                    <a:ea typeface="Arial"/>
                                                                                    <a:cs typeface="Arial"/>
                                                                                    <a:sym typeface="Arial"/>
                                                                                  </a:rPr>
                                                                                  <a:t>Conocimiento de riesgos y daños a la salud emergentes</a:t>
                                                                                </a:r>
                                                                                <a:endParaRPr sz="1200">
                                                                                  <a:solidFill>
                                                                                    <a:schemeClr val="lt1"/>
                                                                                  </a:solidFill>
                                                                                  <a:latin typeface="Times New Roman"/>
                                                                                  <a:ea typeface="Times New Roman"/>
                                                                                  <a:cs typeface="Times New Roman"/>
                                                                                  <a:sym typeface="Times New Roman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61" name="Google Shape;261;p14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20770" y="1319841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solidFill>
                                                                                <a:schemeClr val="lt1"/>
                                                                              </a:solidFill>
                                                                              <a:ln cap="flat" cmpd="sng" w="25400">
                                                                                <a:solidFill>
                                                                                  <a:srgbClr val="366092"/>
                                                                                </a:solidFill>
                                                                                <a:prstDash val="solid"/>
                                                                                <a:round/>
                                                                                <a:headEnd len="sm" w="sm" type="none"/>
                                                                                <a:tailEnd len="sm" w="sm" type="none"/>
                                                                              </a:ln>
                                                                            </p:spPr>
                                                                            <p:txBody>
                                                                              <a:bodyPr anchorCtr="0" anchor="ctr" bIns="45700" lIns="91425" spcFirstLastPara="1" rIns="91425" wrap="square" tIns="45700">
                                                                                <a:noAutofit/>
                                                                              </a:bodyPr>
                                                                              <a:lstStyle/>
                                                                              <a:p>
                                                                                <a:pPr indent="0" lvl="0" marL="0" marR="0" rtl="0" algn="ctr">
                                                                                  <a:spcBef>
                                                                                    <a:spcPts val="0"/>
                                                                                  </a:spcBef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  <a:buNone/>
                                                                                </a:pPr>
                                                                                <a:r>
                                                                                  <a:rPr b="1" lang="es-MX" sz="3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latin typeface="Arial"/>
                                                                                    <a:ea typeface="Arial"/>
                                                                                    <a:cs typeface="Arial"/>
                                                                                    <a:sym typeface="Arial"/>
                                                                                  </a:rPr>
                                                                                  <a:t>Conocimiento de cambios permanentes en la transición demográfica y epidemiológica</a:t>
                                                                                </a:r>
                                                                                <a:endParaRPr sz="1200">
                                                                                  <a:solidFill>
                                                                                    <a:schemeClr val="lt1"/>
                                                                                  </a:solidFill>
                                                                                  <a:latin typeface="Times New Roman"/>
                                                                                  <a:ea typeface="Times New Roman"/>
                                                                                  <a:cs typeface="Times New Roman"/>
                                                                                  <a:sym typeface="Times New Roman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cxnSp>
                                                                            <p:nvCxnSpPr>
                                                                              <p:cNvPr id="262" name="Google Shape;262;p14"/>
                                                                              <p:cNvCxnSpPr/>
                                                                              <p:nvPr/>
                                                                            </p:nvCxnSpPr>
                                                                            <p:spPr>
                                                                              <a:xfrm>
                                                                                <a:off x="0" y="198407"/>
                                                                                <a:ext cx="5631" cy="1327154"/>
                                                                              </a:xfrm>
                                                                              <a:prstGeom prst="straightConnector1">
                                                                                <a:avLst/>
                                                                              </a:prstGeom>
                                                                              <a:noFill/>
                                                                              <a:ln cap="flat" cmpd="sng" w="9525">
                                                                                <a:solidFill>
                                                                                  <a:srgbClr val="4A7DBA"/>
                                                                                </a:solidFill>
                                                                                <a:prstDash val="solid"/>
                                                                                <a:round/>
                                                                                <a:headEnd len="sm" w="sm" type="none"/>
                                                                                <a:tailEnd len="sm" w="sm" type="none"/>
                                                                              </a:ln>
                                                                            </p:spPr>
                                                                          </p:cxnSp>
                                                                        </p:grpSp>
                                                                        <p:grpSp>
                                                                          <p:nvGrpSpPr>
                                                                            <p:cNvPr id="263" name="Google Shape;263;p14"/>
                                                                            <p:cNvGrpSpPr/>
                                                                            <p:nvPr/>
                                                                          </p:nvGrpSpPr>
                                                                          <p:grpSpPr>
                                                                            <a:xfrm>
                                                                              <a:off x="6625087" y="8626"/>
                                                                              <a:ext cx="1067003" cy="2684295"/>
                                                                              <a:chOff x="0" y="0"/>
                                                                              <a:chExt cx="1067003" cy="2684295"/>
                                                                            </a:xfrm>
                                                                          </p:grpSpPr>
                                                                          <p:grpSp>
                                                                            <p:nvGrpSpPr>
                                                                              <p:cNvPr id="264" name="Google Shape;264;p14"/>
                                                                              <p:cNvGrpSpPr/>
                                                                              <p:nvPr/>
                                                                            </p:nvGrpSpPr>
                                                                            <p:grpSpPr>
                                                                              <a:xfrm>
                                                                                <a:off x="43132" y="0"/>
                                                                                <a:ext cx="1023871" cy="2684295"/>
                                                                                <a:chOff x="0" y="0"/>
                                                                                <a:chExt cx="1023871" cy="2684295"/>
                                                                              </a:xfrm>
                                                                            </p:grpSpPr>
                                                                            <p:sp>
                                                                              <p:nvSpPr>
                                                                                <p:cNvPr id="265" name="Google Shape;265;p14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25879" y="0"/>
                                                                                  <a:ext cx="996130" cy="398356"/>
                                                                                </a:xfrm>
                                                                                <a:prstGeom prst="rect">
                                                                                  <a:avLst/>
                                                                                </a:prstGeom>
                                                                                <a:solidFill>
                                                                                  <a:schemeClr val="lt1"/>
                                                                                </a:solidFill>
                                                                                <a:ln cap="flat" cmpd="sng" w="25400">
                                                                                  <a:solidFill>
                                                                                    <a:srgbClr val="395E89"/>
                                                                                  </a:solidFill>
                                                                                  <a:prstDash val="solid"/>
                                                                                  <a:round/>
                                                                                  <a:headEnd len="sm" w="sm" type="none"/>
                                                                                  <a:tailEnd len="sm" w="sm" type="none"/>
                                                                                </a:ln>
                                                                              </p:spPr>
                                                                              <p:txBody>
                                                                                <a:bodyPr anchorCtr="0" anchor="ctr" bIns="45700" lIns="91425" spcFirstLastPara="1" rIns="91425" wrap="square" tIns="45700">
                                                                                  <a:noAutofit/>
                                                                                </a:bodyPr>
                                                                                <a:lstStyle/>
                                                                                <a:p>
                                                                                  <a:pPr indent="0" lvl="0" marL="0" marR="0" rtl="0" algn="ctr">
                                                                                    <a:spcBef>
                                                                                      <a:spcPts val="0"/>
                                                                                    </a:spcBef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  <a:buNone/>
                                                                                  </a:pPr>
                                                                                  <a:r>
                                                                                    <a:rPr b="1" lang="es-MX" sz="500">
                                                                                      <a:solidFill>
                                                                                        <a:srgbClr val="000000"/>
                                                                                      </a:solidFill>
                                                                                      <a:latin typeface="Arial"/>
                                                                                      <a:ea typeface="Arial"/>
                                                                                      <a:cs typeface="Arial"/>
                                                                                      <a:sym typeface="Arial"/>
                                                                                    </a:rPr>
                                                                                    <a:t>Mayor desarrollo del personal de salud especializado</a:t>
                                                                                  </a:r>
                                                                                  <a:endParaRPr sz="1200">
                                                                                    <a:solidFill>
                                                                                      <a:schemeClr val="lt1"/>
                                                                                    </a:solidFill>
                                                                                    <a:latin typeface="Times New Roman"/>
                                                                                    <a:ea typeface="Times New Roman"/>
                                                                                    <a:cs typeface="Times New Roman"/>
                                                                                    <a:sym typeface="Times New Roman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  <p:sp>
                                                                              <p:nvSpPr>
                                                                                <p:cNvPr id="266" name="Google Shape;266;p14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51758" y="491706"/>
                                                                                  <a:ext cx="970962" cy="355162"/>
                                                                                </a:xfrm>
                                                                                <a:prstGeom prst="ellipse">
                                                                                  <a:avLst/>
                                                                                </a:prstGeom>
                                                                                <a:solidFill>
                                                                                  <a:schemeClr val="lt1"/>
                                                                                </a:solidFill>
                                                                                <a:ln cap="flat" cmpd="sng" w="25400">
                                                                                  <a:solidFill>
                                                                                    <a:srgbClr val="366092"/>
                                                                                  </a:solidFill>
                                                                                  <a:prstDash val="solid"/>
                                                                                  <a:round/>
                                                                                  <a:headEnd len="sm" w="sm" type="none"/>
                                                                                  <a:tailEnd len="sm" w="sm" type="none"/>
                                                                                </a:ln>
                                                                              </p:spPr>
                                                                              <p:txBody>
                                                                                <a:bodyPr anchorCtr="0" anchor="ctr" bIns="45700" lIns="91425" spcFirstLastPara="1" rIns="91425" wrap="square" tIns="45700">
                                                                                  <a:noAutofit/>
                                                                                </a:bodyPr>
                                                                                <a:lstStyle/>
                                                                                <a:p>
                                                                                  <a:pPr indent="0" lvl="0" marL="0" marR="0" rtl="0" algn="ctr">
                                                                                    <a:spcBef>
                                                                                      <a:spcPts val="0"/>
                                                                                    </a:spcBef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  <a:buNone/>
                                                                                  </a:pPr>
                                                                                  <a:r>
                                                                                    <a:rPr b="1" lang="es-MX" sz="300">
                                                                                      <a:solidFill>
                                                                                        <a:srgbClr val="000000"/>
                                                                                      </a:solidFill>
                                                                                      <a:latin typeface="Arial"/>
                                                                                      <a:ea typeface="Arial"/>
                                                                                      <a:cs typeface="Arial"/>
                                                                                      <a:sym typeface="Arial"/>
                                                                                    </a:rPr>
                                                                                    <a:t>Mejor nivel académico del personal de salud especializado</a:t>
                                                                                  </a:r>
                                                                                  <a:endParaRPr sz="1200">
                                                                                    <a:solidFill>
                                                                                      <a:schemeClr val="lt1"/>
                                                                                    </a:solidFill>
                                                                                    <a:latin typeface="Times New Roman"/>
                                                                                    <a:ea typeface="Times New Roman"/>
                                                                                    <a:cs typeface="Times New Roman"/>
                                                                                    <a:sym typeface="Times New Roman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  <p:sp>
                                                                              <p:nvSpPr>
                                                                                <p:cNvPr id="267" name="Google Shape;267;p14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43132" y="940280"/>
                                                                                  <a:ext cx="970962" cy="355162"/>
                                                                                </a:xfrm>
                                                                                <a:prstGeom prst="ellipse">
                                                                                  <a:avLst/>
                                                                                </a:prstGeom>
                                                                                <a:solidFill>
                                                                                  <a:schemeClr val="lt1"/>
                                                                                </a:solidFill>
                                                                                <a:ln cap="flat" cmpd="sng" w="25400">
                                                                                  <a:solidFill>
                                                                                    <a:srgbClr val="366092"/>
                                                                                  </a:solidFill>
                                                                                  <a:prstDash val="solid"/>
                                                                                  <a:round/>
                                                                                  <a:headEnd len="sm" w="sm" type="none"/>
                                                                                  <a:tailEnd len="sm" w="sm" type="none"/>
                                                                                </a:ln>
                                                                              </p:spPr>
                                                                              <p:txBody>
                                                                                <a:bodyPr anchorCtr="0" anchor="ctr" bIns="45700" lIns="91425" spcFirstLastPara="1" rIns="91425" wrap="square" tIns="45700">
                                                                                  <a:noAutofit/>
                                                                                </a:bodyPr>
                                                                                <a:lstStyle/>
                                                                                <a:p>
                                                                                  <a:pPr indent="0" lvl="0" marL="0" marR="0" rtl="0" algn="ctr">
                                                                                    <a:spcBef>
                                                                                      <a:spcPts val="0"/>
                                                                                    </a:spcBef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  <a:buNone/>
                                                                                  </a:pPr>
                                                                                  <a:r>
                                                                                    <a:rPr b="1" lang="es-MX" sz="300">
                                                                                      <a:solidFill>
                                                                                        <a:srgbClr val="000000"/>
                                                                                      </a:solidFill>
                                                                                      <a:latin typeface="Arial"/>
                                                                                      <a:ea typeface="Arial"/>
                                                                                      <a:cs typeface="Arial"/>
                                                                                      <a:sym typeface="Arial"/>
                                                                                    </a:rPr>
                                                                                    <a:t>Suficiente educación continua para el personal de salud</a:t>
                                                                                  </a:r>
                                                                                  <a:endParaRPr sz="1200">
                                                                                    <a:solidFill>
                                                                                      <a:schemeClr val="lt1"/>
                                                                                    </a:solidFill>
                                                                                    <a:latin typeface="Times New Roman"/>
                                                                                    <a:ea typeface="Times New Roman"/>
                                                                                    <a:cs typeface="Times New Roman"/>
                                                                                    <a:sym typeface="Times New Roman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  <p:sp>
                                                                              <p:nvSpPr>
                                                                                <p:cNvPr id="268" name="Google Shape;268;p14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34505" y="1362974"/>
                                                                                  <a:ext cx="970962" cy="355162"/>
                                                                                </a:xfrm>
                                                                                <a:prstGeom prst="ellipse">
                                                                                  <a:avLst/>
                                                                                </a:prstGeom>
                                                                                <a:solidFill>
                                                                                  <a:schemeClr val="lt1"/>
                                                                                </a:solidFill>
                                                                                <a:ln cap="flat" cmpd="sng" w="25400">
                                                                                  <a:solidFill>
                                                                                    <a:srgbClr val="366092"/>
                                                                                  </a:solidFill>
                                                                                  <a:prstDash val="solid"/>
                                                                                  <a:round/>
                                                                                  <a:headEnd len="sm" w="sm" type="none"/>
                                                                                  <a:tailEnd len="sm" w="sm" type="none"/>
                                                                                </a:ln>
                                                                              </p:spPr>
                                                                              <p:txBody>
                                                                                <a:bodyPr anchorCtr="0" anchor="ctr" bIns="45700" lIns="91425" spcFirstLastPara="1" rIns="91425" wrap="square" tIns="45700">
                                                                                  <a:noAutofit/>
                                                                                </a:bodyPr>
                                                                                <a:lstStyle/>
                                                                                <a:p>
                                                                                  <a:pPr indent="0" lvl="0" marL="0" marR="0" rtl="0" algn="ctr">
                                                                                    <a:spcBef>
                                                                                      <a:spcPts val="0"/>
                                                                                    </a:spcBef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  <a:buNone/>
                                                                                  </a:pPr>
                                                                                  <a:r>
                                                                                    <a:rPr b="1" lang="es-MX" sz="300">
                                                                                      <a:solidFill>
                                                                                        <a:srgbClr val="000000"/>
                                                                                      </a:solidFill>
                                                                                      <a:latin typeface="Arial"/>
                                                                                      <a:ea typeface="Arial"/>
                                                                                      <a:cs typeface="Arial"/>
                                                                                      <a:sym typeface="Arial"/>
                                                                                    </a:rPr>
                                                                                    <a:t>Satisfacción académica del personal con la plantilla docente</a:t>
                                                                                  </a:r>
                                                                                  <a:endParaRPr sz="1200">
                                                                                    <a:solidFill>
                                                                                      <a:schemeClr val="lt1"/>
                                                                                    </a:solidFill>
                                                                                    <a:latin typeface="Times New Roman"/>
                                                                                    <a:ea typeface="Times New Roman"/>
                                                                                    <a:cs typeface="Times New Roman"/>
                                                                                    <a:sym typeface="Times New Roman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  <p:sp>
                                                                              <p:nvSpPr>
                                                                                <p:cNvPr id="269" name="Google Shape;269;p14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0" y="1785668"/>
                                                                                  <a:ext cx="1023871" cy="443918"/>
                                                                                </a:xfrm>
                                                                                <a:prstGeom prst="ellipse">
                                                                                  <a:avLst/>
                                                                                </a:prstGeom>
                                                                                <a:solidFill>
                                                                                  <a:schemeClr val="lt1"/>
                                                                                </a:solidFill>
                                                                                <a:ln cap="flat" cmpd="sng" w="25400">
                                                                                  <a:solidFill>
                                                                                    <a:srgbClr val="366092"/>
                                                                                  </a:solidFill>
                                                                                  <a:prstDash val="dash"/>
                                                                                  <a:round/>
                                                                                  <a:headEnd len="sm" w="sm" type="none"/>
                                                                                  <a:tailEnd len="sm" w="sm" type="none"/>
                                                                                </a:ln>
                                                                              </p:spPr>
                                                                              <p:txBody>
                                                                                <a:bodyPr anchorCtr="0" anchor="ctr" bIns="45700" lIns="91425" spcFirstLastPara="1" rIns="91425" wrap="square" tIns="45700">
                                                                                  <a:noAutofit/>
                                                                                </a:bodyPr>
                                                                                <a:lstStyle/>
                                                                                <a:p>
                                                                                  <a:pPr indent="0" lvl="0" marL="0" marR="0" rtl="0" algn="ctr">
                                                                                    <a:spcBef>
                                                                                      <a:spcPts val="0"/>
                                                                                    </a:spcBef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  <a:buNone/>
                                                                                  </a:pPr>
                                                                                  <a:r>
                                                                                    <a:rPr b="1" lang="es-MX" sz="300">
                                                                                      <a:solidFill>
                                                                                        <a:srgbClr val="000000"/>
                                                                                      </a:solidFill>
                                                                                      <a:latin typeface="Arial"/>
                                                                                      <a:ea typeface="Arial"/>
                                                                                      <a:cs typeface="Arial"/>
                                                                                      <a:sym typeface="Arial"/>
                                                                                    </a:rPr>
                                                                                    <a:t>Mejor profesionalización del personal docente</a:t>
                                                                                  </a:r>
                                                                                  <a:endParaRPr sz="1200">
                                                                                    <a:solidFill>
                                                                                      <a:schemeClr val="lt1"/>
                                                                                    </a:solidFill>
                                                                                    <a:latin typeface="Times New Roman"/>
                                                                                    <a:ea typeface="Times New Roman"/>
                                                                                    <a:cs typeface="Times New Roman"/>
                                                                                    <a:sym typeface="Times New Roman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  <p:sp>
                                                                              <p:nvSpPr>
                                                                                <p:cNvPr id="270" name="Google Shape;270;p14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43132" y="2329133"/>
                                                                                  <a:ext cx="970962" cy="355162"/>
                                                                                </a:xfrm>
                                                                                <a:prstGeom prst="ellipse">
                                                                                  <a:avLst/>
                                                                                </a:prstGeom>
                                                                                <a:solidFill>
                                                                                  <a:srgbClr val="FFFFFF"/>
                                                                                </a:solidFill>
                                                                                <a:ln cap="flat" cmpd="sng" w="25400">
                                                                                  <a:solidFill>
                                                                                    <a:srgbClr val="366092"/>
                                                                                  </a:solidFill>
                                                                                  <a:prstDash val="solid"/>
                                                                                  <a:round/>
                                                                                  <a:headEnd len="sm" w="sm" type="none"/>
                                                                                  <a:tailEnd len="sm" w="sm" type="none"/>
                                                                                </a:ln>
                                                                              </p:spPr>
                                                                              <p:txBody>
                                                                                <a:bodyPr anchorCtr="0" anchor="ctr" bIns="45700" lIns="91425" spcFirstLastPara="1" rIns="91425" wrap="square" tIns="45700">
                                                                                  <a:noAutofit/>
                                                                                </a:bodyPr>
                                                                                <a:lstStyle/>
                                                                                <a:p>
                                                                                  <a:pPr indent="0" lvl="0" marL="0" marR="0" rtl="0" algn="ctr">
                                                                                    <a:spcBef>
                                                                                      <a:spcPts val="0"/>
                                                                                    </a:spcBef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  <a:buNone/>
                                                                                  </a:pPr>
                                                                                  <a:r>
                                                                                    <a:rPr b="1" lang="es-MX" sz="300">
                                                                                      <a:solidFill>
                                                                                        <a:srgbClr val="000000"/>
                                                                                      </a:solidFill>
                                                                                      <a:latin typeface="Arial"/>
                                                                                      <a:ea typeface="Arial"/>
                                                                                      <a:cs typeface="Arial"/>
                                                                                      <a:sym typeface="Arial"/>
                                                                                    </a:rPr>
                                                                                    <a:t>Balance en la carga asistencial del personal de salud</a:t>
                                                                                  </a:r>
                                                                                  <a:endParaRPr sz="1200">
                                                                                    <a:solidFill>
                                                                                      <a:schemeClr val="dk1"/>
                                                                                    </a:solidFill>
                                                                                    <a:latin typeface="Times New Roman"/>
                                                                                    <a:ea typeface="Times New Roman"/>
                                                                                    <a:cs typeface="Times New Roman"/>
                                                                                    <a:sym typeface="Times New Roman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</p:grpSp>
                                                                          <p:cxnSp>
                                                                            <p:nvCxnSpPr>
                                                                              <p:cNvPr id="271" name="Google Shape;271;p14"/>
                                                                              <p:cNvCxnSpPr/>
                                                                              <p:nvPr/>
                                                                            </p:nvCxnSpPr>
                                                                            <p:spPr>
                                                                              <a:xfrm>
                                                                                <a:off x="0" y="207034"/>
                                                                                <a:ext cx="13494" cy="2316803"/>
                                                                              </a:xfrm>
                                                                              <a:prstGeom prst="straightConnector1">
                                                                                <a:avLst/>
                                                                              </a:prstGeom>
                                                                              <a:noFill/>
                                                                              <a:ln cap="flat" cmpd="sng" w="9525">
                                                                                <a:solidFill>
                                                                                  <a:srgbClr val="4A7DBA"/>
                                                                                </a:solidFill>
                                                                                <a:prstDash val="solid"/>
                                                                                <a:round/>
                                                                                <a:headEnd len="sm" w="sm" type="none"/>
                                                                                <a:tailEnd len="sm" w="sm" type="none"/>
                                                                              </a:ln>
                                                                            </p:spPr>
                                                                          </p:cxnSp>
                                                                        </p:grpSp>
                                                                        <p:grpSp>
                                                                          <p:nvGrpSpPr>
                                                                            <p:cNvPr id="272" name="Google Shape;272;p14"/>
                                                                            <p:cNvGrpSpPr/>
                                                                            <p:nvPr/>
                                                                          </p:nvGrpSpPr>
                                                                          <p:grpSpPr>
                                                                            <a:xfrm>
                                                                              <a:off x="7768074" y="17253"/>
                                                                              <a:ext cx="1069467" cy="1650603"/>
                                                                              <a:chOff x="-4326" y="0"/>
                                                                              <a:chExt cx="1069467" cy="1650603"/>
                                                                            </a:xfrm>
                                                                          </p:grpSpPr>
                                                                          <p:grpSp>
                                                                            <p:nvGrpSpPr>
                                                                              <p:cNvPr id="273" name="Google Shape;273;p14"/>
                                                                              <p:cNvGrpSpPr/>
                                                                              <p:nvPr/>
                                                                            </p:nvGrpSpPr>
                                                                            <p:grpSpPr>
                                                                              <a:xfrm>
                                                                                <a:off x="69011" y="0"/>
                                                                                <a:ext cx="996130" cy="1650603"/>
                                                                                <a:chOff x="8626" y="0"/>
                                                                                <a:chExt cx="996130" cy="1650603"/>
                                                                              </a:xfrm>
                                                                            </p:grpSpPr>
                                                                            <p:sp>
                                                                              <p:nvSpPr>
                                                                                <p:cNvPr id="274" name="Google Shape;274;p14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8626" y="0"/>
                                                                                  <a:ext cx="996130" cy="398356"/>
                                                                                </a:xfrm>
                                                                                <a:prstGeom prst="rect">
                                                                                  <a:avLst/>
                                                                                </a:prstGeom>
                                                                                <a:solidFill>
                                                                                  <a:srgbClr val="FFFFFF"/>
                                                                                </a:solidFill>
                                                                                <a:ln cap="flat" cmpd="sng" w="25400">
                                                                                  <a:solidFill>
                                                                                    <a:srgbClr val="395E89"/>
                                                                                  </a:solidFill>
                                                                                  <a:prstDash val="solid"/>
                                                                                  <a:round/>
                                                                                  <a:headEnd len="sm" w="sm" type="none"/>
                                                                                  <a:tailEnd len="sm" w="sm" type="none"/>
                                                                                </a:ln>
                                                                              </p:spPr>
                                                                              <p:txBody>
                                                                                <a:bodyPr anchorCtr="0" anchor="ctr" bIns="45700" lIns="91425" spcFirstLastPara="1" rIns="91425" wrap="square" tIns="45700">
                                                                                  <a:noAutofit/>
                                                                                </a:bodyPr>
                                                                                <a:lstStyle/>
                                                                                <a:p>
                                                                                  <a:pPr indent="0" lvl="0" marL="0" marR="0" rtl="0" algn="ctr">
                                                                                    <a:spcBef>
                                                                                      <a:spcPts val="0"/>
                                                                                    </a:spcBef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  <a:buNone/>
                                                                                  </a:pPr>
                                                                                  <a:r>
                                                                                    <a:rPr b="1" lang="es-MX" sz="500">
                                                                                      <a:solidFill>
                                                                                        <a:schemeClr val="dk1"/>
                                                                                      </a:solidFill>
                                                                                      <a:latin typeface="Arial"/>
                                                                                      <a:ea typeface="Arial"/>
                                                                                      <a:cs typeface="Arial"/>
                                                                                      <a:sym typeface="Arial"/>
                                                                                    </a:rPr>
                                                                                    <a:t>Capacitación suficiente y adecuada </a:t>
                                                                                  </a:r>
                                                                                  <a:endParaRPr sz="1200">
                                                                                    <a:solidFill>
                                                                                      <a:schemeClr val="dk1"/>
                                                                                    </a:solidFill>
                                                                                    <a:latin typeface="Times New Roman"/>
                                                                                    <a:ea typeface="Times New Roman"/>
                                                                                    <a:cs typeface="Times New Roman"/>
                                                                                    <a:sym typeface="Times New Roman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  <p:sp>
                                                                              <p:nvSpPr>
                                                                                <p:cNvPr id="275" name="Google Shape;275;p14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21209" y="457023"/>
                                                                                  <a:ext cx="970962" cy="355162"/>
                                                                                </a:xfrm>
                                                                                <a:prstGeom prst="ellipse">
                                                                                  <a:avLst/>
                                                                                </a:prstGeom>
                                                                                <a:solidFill>
                                                                                  <a:srgbClr val="FFFFFF"/>
                                                                                </a:solidFill>
                                                                                <a:ln cap="flat" cmpd="sng" w="25400">
                                                                                  <a:solidFill>
                                                                                    <a:srgbClr val="366092"/>
                                                                                  </a:solidFill>
                                                                                  <a:prstDash val="solid"/>
                                                                                  <a:round/>
                                                                                  <a:headEnd len="sm" w="sm" type="none"/>
                                                                                  <a:tailEnd len="sm" w="sm" type="none"/>
                                                                                </a:ln>
                                                                              </p:spPr>
                                                                              <p:txBody>
                                                                                <a:bodyPr anchorCtr="0" anchor="ctr" bIns="45700" lIns="91425" spcFirstLastPara="1" rIns="91425" wrap="square" tIns="45700">
                                                                                  <a:noAutofit/>
                                                                                </a:bodyPr>
                                                                                <a:lstStyle/>
                                                                                <a:p>
                                                                                  <a:pPr indent="0" lvl="0" marL="0" marR="0" rtl="0" algn="ctr">
                                                                                    <a:spcBef>
                                                                                      <a:spcPts val="0"/>
                                                                                    </a:spcBef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  <a:buNone/>
                                                                                  </a:pPr>
                                                                                  <a:r>
                                                                                    <a:rPr b="1" lang="es-MX" sz="300">
                                                                                      <a:solidFill>
                                                                                        <a:schemeClr val="dk1"/>
                                                                                      </a:solidFill>
                                                                                      <a:latin typeface="Arial"/>
                                                                                      <a:ea typeface="Arial"/>
                                                                                      <a:cs typeface="Arial"/>
                                                                                      <a:sym typeface="Arial"/>
                                                                                    </a:rPr>
                                                                                    <a:t>Correcta integración del Programa Anual de Capacitación </a:t>
                                                                                  </a:r>
                                                                                  <a:endParaRPr sz="1200">
                                                                                    <a:solidFill>
                                                                                      <a:schemeClr val="dk1"/>
                                                                                    </a:solidFill>
                                                                                    <a:latin typeface="Times New Roman"/>
                                                                                    <a:ea typeface="Times New Roman"/>
                                                                                    <a:cs typeface="Times New Roman"/>
                                                                                    <a:sym typeface="Times New Roman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  <p:sp>
                                                                              <p:nvSpPr>
                                                                                <p:cNvPr id="276" name="Google Shape;276;p14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33017" y="908809"/>
                                                                                  <a:ext cx="970962" cy="355162"/>
                                                                                </a:xfrm>
                                                                                <a:prstGeom prst="ellipse">
                                                                                  <a:avLst/>
                                                                                </a:prstGeom>
                                                                                <a:solidFill>
                                                                                  <a:srgbClr val="FFFFFF"/>
                                                                                </a:solidFill>
                                                                                <a:ln cap="flat" cmpd="sng" w="25400">
                                                                                  <a:solidFill>
                                                                                    <a:srgbClr val="366092"/>
                                                                                  </a:solidFill>
                                                                                  <a:prstDash val="solid"/>
                                                                                  <a:round/>
                                                                                  <a:headEnd len="sm" w="sm" type="none"/>
                                                                                  <a:tailEnd len="sm" w="sm" type="none"/>
                                                                                </a:ln>
                                                                              </p:spPr>
                                                                              <p:txBody>
                                                                                <a:bodyPr anchorCtr="0" anchor="ctr" bIns="45700" lIns="91425" spcFirstLastPara="1" rIns="91425" wrap="square" tIns="45700">
                                                                                  <a:noAutofit/>
                                                                                </a:bodyPr>
                                                                                <a:lstStyle/>
                                                                                <a:p>
                                                                                  <a:pPr indent="0" lvl="0" marL="0" marR="0" rtl="0" algn="ctr">
                                                                                    <a:spcBef>
                                                                                      <a:spcPts val="0"/>
                                                                                    </a:spcBef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  <a:buNone/>
                                                                                  </a:pPr>
                                                                                  <a:r>
                                                                                    <a:rPr b="1" lang="es-MX" sz="300">
                                                                                      <a:solidFill>
                                                                                        <a:schemeClr val="dk1"/>
                                                                                      </a:solidFill>
                                                                                      <a:latin typeface="Arial"/>
                                                                                      <a:ea typeface="Arial"/>
                                                                                      <a:cs typeface="Arial"/>
                                                                                      <a:sym typeface="Arial"/>
                                                                                    </a:rPr>
                                                                                    <a:t>Seguimiento adecuado del programa de capacitación    </a:t>
                                                                                  </a:r>
                                                                                  <a:endParaRPr sz="1200">
                                                                                    <a:solidFill>
                                                                                      <a:schemeClr val="dk1"/>
                                                                                    </a:solidFill>
                                                                                    <a:latin typeface="Times New Roman"/>
                                                                                    <a:ea typeface="Times New Roman"/>
                                                                                    <a:cs typeface="Times New Roman"/>
                                                                                    <a:sym typeface="Times New Roman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  <p:sp>
                                                                              <p:nvSpPr>
                                                                                <p:cNvPr id="277" name="Google Shape;277;p14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24314" y="1295441"/>
                                                                                  <a:ext cx="970962" cy="355162"/>
                                                                                </a:xfrm>
                                                                                <a:prstGeom prst="ellipse">
                                                                                  <a:avLst/>
                                                                                </a:prstGeom>
                                                                                <a:solidFill>
                                                                                  <a:srgbClr val="FFFFFF"/>
                                                                                </a:solidFill>
                                                                                <a:ln cap="flat" cmpd="sng" w="25400">
                                                                                  <a:solidFill>
                                                                                    <a:srgbClr val="366092"/>
                                                                                  </a:solidFill>
                                                                                  <a:prstDash val="solid"/>
                                                                                  <a:round/>
                                                                                  <a:headEnd len="sm" w="sm" type="none"/>
                                                                                  <a:tailEnd len="sm" w="sm" type="none"/>
                                                                                </a:ln>
                                                                              </p:spPr>
                                                                              <p:txBody>
                                                                                <a:bodyPr anchorCtr="0" anchor="ctr" bIns="45700" lIns="91425" spcFirstLastPara="1" rIns="91425" wrap="square" tIns="45700">
                                                                                  <a:noAutofit/>
                                                                                </a:bodyPr>
                                                                                <a:lstStyle/>
                                                                                <a:p>
                                                                                  <a:pPr indent="0" lvl="0" marL="0" marR="0" rtl="0" algn="ctr">
                                                                                    <a:spcBef>
                                                                                      <a:spcPts val="0"/>
                                                                                    </a:spcBef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  <a:buNone/>
                                                                                  </a:pPr>
                                                                                  <a:r>
                                                                                    <a:rPr b="1" lang="es-MX" sz="300">
                                                                                      <a:solidFill>
                                                                                        <a:schemeClr val="dk1"/>
                                                                                      </a:solidFill>
                                                                                      <a:latin typeface="Arial"/>
                                                                                      <a:ea typeface="Arial"/>
                                                                                      <a:cs typeface="Arial"/>
                                                                                      <a:sym typeface="Arial"/>
                                                                                    </a:rPr>
                                                                                    <a:t>Apoyo institucional                fortalecido a la capacitación</a:t>
                                                                                  </a:r>
                                                                                  <a:endParaRPr sz="1200">
                                                                                    <a:solidFill>
                                                                                      <a:schemeClr val="dk1"/>
                                                                                    </a:solidFill>
                                                                                    <a:latin typeface="Times New Roman"/>
                                                                                    <a:ea typeface="Times New Roman"/>
                                                                                    <a:cs typeface="Times New Roman"/>
                                                                                    <a:sym typeface="Times New Roman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</p:grpSp>
                                                                          <p:cxnSp>
                                                                            <p:nvCxnSpPr>
                                                                              <p:cNvPr id="278" name="Google Shape;278;p14"/>
                                                                              <p:cNvCxnSpPr/>
                                                                              <p:nvPr/>
                                                                            </p:nvCxnSpPr>
                                                                            <p:spPr>
                                                                              <a:xfrm flipH="1">
                                                                                <a:off x="-4326" y="198407"/>
                                                                                <a:ext cx="4326" cy="1294400"/>
                                                                              </a:xfrm>
                                                                              <a:prstGeom prst="straightConnector1">
                                                                                <a:avLst/>
                                                                              </a:prstGeom>
                                                                              <a:noFill/>
                                                                              <a:ln cap="flat" cmpd="sng" w="9525">
                                                                                <a:solidFill>
                                                                                  <a:srgbClr val="4A7DBA"/>
                                                                                </a:solidFill>
                                                                                <a:prstDash val="solid"/>
                                                                                <a:round/>
                                                                                <a:headEnd len="sm" w="sm" type="none"/>
                                                                                <a:tailEnd len="sm" w="sm" type="none"/>
                                                                              </a:ln>
                                                                            </p:spPr>
                                                                          </p:cxnSp>
                                                                        </p:grpSp>
                                                                      </p:grpSp>
                                                                    </p:grpSp>
                                                                  </p:grpSp>
                                                                </p:grpSp>
                                                              </p:grpSp>
                                                            </p:grpSp>
                                                          </p:grpSp>
                                                        </p:grpSp>
                                                      </p:grpSp>
                                                    </p:grpSp>
                                                  </p:grpSp>
                                                </p:grpSp>
                                              </p:grpSp>
                                            </p:grpSp>
                                          </p:grpSp>
                                        </p:grpSp>
                                      </p:grpSp>
                                    </p:grpSp>
                                  </p:grpSp>
                                </p:grpSp>
                              </p:grpSp>
                            </p:grpSp>
                          </p:grpSp>
                        </p:grpSp>
                      </p:grpSp>
                    </p:grpSp>
                    <p:cxnSp>
                      <p:nvCxnSpPr>
                        <p:cNvPr id="279" name="Google Shape;279;p14"/>
                        <p:cNvCxnSpPr/>
                        <p:nvPr/>
                      </p:nvCxnSpPr>
                      <p:spPr>
                        <a:xfrm flipH="1">
                          <a:off x="1409700" y="619125"/>
                          <a:ext cx="28575" cy="2295525"/>
                        </a:xfrm>
                        <a:prstGeom prst="straightConnector1">
                          <a:avLst/>
                        </a:prstGeom>
                        <a:noFill/>
                        <a:ln cap="flat" cmpd="sng" w="9525">
                          <a:solidFill>
                            <a:srgbClr val="4A7DBA"/>
                          </a:solidFill>
                          <a:prstDash val="solid"/>
                          <a:round/>
                          <a:headEnd len="sm" w="sm" type="none"/>
                          <a:tailEnd len="sm" w="sm" type="none"/>
                        </a:ln>
                      </p:spPr>
                    </p:cxnSp>
                    <p:cxnSp>
                      <p:nvCxnSpPr>
                        <p:cNvPr id="280" name="Google Shape;280;p14"/>
                        <p:cNvCxnSpPr/>
                        <p:nvPr/>
                      </p:nvCxnSpPr>
                      <p:spPr>
                        <a:xfrm rot="10800000">
                          <a:off x="1276350" y="2895600"/>
                          <a:ext cx="133350" cy="0"/>
                        </a:xfrm>
                        <a:prstGeom prst="straightConnector1">
                          <a:avLst/>
                        </a:prstGeom>
                        <a:noFill/>
                        <a:ln cap="flat" cmpd="sng" w="9525">
                          <a:solidFill>
                            <a:srgbClr val="4A7DBA"/>
                          </a:solidFill>
                          <a:prstDash val="solid"/>
                          <a:round/>
                          <a:headEnd len="sm" w="sm" type="none"/>
                          <a:tailEnd len="sm" w="sm" type="none"/>
                        </a:ln>
                      </p:spPr>
                    </p:cxnSp>
                  </p:grpSp>
                  <p:cxnSp>
                    <p:nvCxnSpPr>
                      <p:cNvPr id="281" name="Google Shape;281;p14"/>
                      <p:cNvCxnSpPr/>
                      <p:nvPr/>
                    </p:nvCxnSpPr>
                    <p:spPr>
                      <a:xfrm>
                        <a:off x="5634953" y="3081453"/>
                        <a:ext cx="127058" cy="0"/>
                      </a:xfrm>
                      <a:prstGeom prst="straightConnector1">
                        <a:avLst/>
                      </a:prstGeom>
                      <a:noFill/>
                      <a:ln cap="flat" cmpd="sng" w="9525">
                        <a:solidFill>
                          <a:srgbClr val="4A7DBA"/>
                        </a:solidFill>
                        <a:prstDash val="solid"/>
                        <a:round/>
                        <a:headEnd len="sm" w="sm" type="none"/>
                        <a:tailEnd len="sm" w="sm" type="none"/>
                      </a:ln>
                    </p:spPr>
                  </p:cxnSp>
                </p:grpSp>
                <p:cxnSp>
                  <p:nvCxnSpPr>
                    <p:cNvPr id="282" name="Google Shape;282;p14"/>
                    <p:cNvCxnSpPr/>
                    <p:nvPr/>
                  </p:nvCxnSpPr>
                  <p:spPr>
                    <a:xfrm rot="10800000">
                      <a:off x="6787126" y="3558920"/>
                      <a:ext cx="360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4A7DBA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</p:grpSp>
              <p:cxnSp>
                <p:nvCxnSpPr>
                  <p:cNvPr id="283" name="Google Shape;283;p14"/>
                  <p:cNvCxnSpPr/>
                  <p:nvPr/>
                </p:nvCxnSpPr>
                <p:spPr>
                  <a:xfrm rot="10800000">
                    <a:off x="6787126" y="4066754"/>
                    <a:ext cx="64513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4A7DBA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</p:grpSp>
          </p:grpSp>
        </p:grpSp>
      </p:grpSp>
      <p:sp>
        <p:nvSpPr>
          <p:cNvPr id="284" name="Google Shape;284;p14"/>
          <p:cNvSpPr txBox="1"/>
          <p:nvPr/>
        </p:nvSpPr>
        <p:spPr>
          <a:xfrm>
            <a:off x="1900816" y="597242"/>
            <a:ext cx="126932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Solución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" name="Google Shape;285;p14"/>
          <p:cNvSpPr txBox="1"/>
          <p:nvPr/>
        </p:nvSpPr>
        <p:spPr>
          <a:xfrm>
            <a:off x="258216" y="933048"/>
            <a:ext cx="126932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Medios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6" name="Google Shape;286;p14"/>
          <p:cNvSpPr txBox="1"/>
          <p:nvPr/>
        </p:nvSpPr>
        <p:spPr>
          <a:xfrm>
            <a:off x="683568" y="119521"/>
            <a:ext cx="6956516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PP E010 “Formación y Capacitación de Recursos Humanos para la Salud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Árbol de Objetivos  -  MIR 2020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87" name="Google Shape;287;p14"/>
          <p:cNvCxnSpPr/>
          <p:nvPr/>
        </p:nvCxnSpPr>
        <p:spPr>
          <a:xfrm rot="10800000">
            <a:off x="7903031" y="3291569"/>
            <a:ext cx="64513" cy="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288" name="Google Shape;288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08304" y="0"/>
            <a:ext cx="1800200" cy="506015"/>
          </a:xfrm>
          <a:prstGeom prst="rect">
            <a:avLst/>
          </a:prstGeom>
          <a:noFill/>
          <a:ln>
            <a:noFill/>
          </a:ln>
        </p:spPr>
      </p:pic>
      <p:sp>
        <p:nvSpPr>
          <p:cNvPr id="289" name="Google Shape;289;p14"/>
          <p:cNvSpPr txBox="1"/>
          <p:nvPr/>
        </p:nvSpPr>
        <p:spPr>
          <a:xfrm>
            <a:off x="6642246" y="6533138"/>
            <a:ext cx="3132316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JULIO 16 2019 DEFINITIVO   </a:t>
            </a:r>
            <a:endParaRPr b="1"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