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1160000" y="390648"/>
            <a:ext cx="6696462" cy="2837230"/>
            <a:chOff x="0" y="95759"/>
            <a:chExt cx="7129046" cy="3059473"/>
          </a:xfrm>
        </p:grpSpPr>
        <p:cxnSp>
          <p:nvCxnSpPr>
            <p:cNvPr id="85" name="Google Shape;85;p13"/>
            <p:cNvCxnSpPr/>
            <p:nvPr/>
          </p:nvCxnSpPr>
          <p:spPr>
            <a:xfrm rot="-5400000">
              <a:off x="3981203" y="1980210"/>
              <a:ext cx="175145" cy="864042"/>
            </a:xfrm>
            <a:prstGeom prst="bentConnector3">
              <a:avLst>
                <a:gd fmla="val 113883" name="adj1"/>
              </a:avLst>
            </a:prstGeom>
            <a:noFill/>
            <a:ln cap="flat" cmpd="sng" w="9525">
              <a:solidFill>
                <a:srgbClr val="306EA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grpSp>
          <p:nvGrpSpPr>
            <p:cNvPr id="86" name="Google Shape;86;p13"/>
            <p:cNvGrpSpPr/>
            <p:nvPr/>
          </p:nvGrpSpPr>
          <p:grpSpPr>
            <a:xfrm>
              <a:off x="0" y="95759"/>
              <a:ext cx="7129046" cy="3059473"/>
              <a:chOff x="0" y="95759"/>
              <a:chExt cx="7129046" cy="3059473"/>
            </a:xfrm>
          </p:grpSpPr>
          <p:grpSp>
            <p:nvGrpSpPr>
              <p:cNvPr id="87" name="Google Shape;87;p13"/>
              <p:cNvGrpSpPr/>
              <p:nvPr/>
            </p:nvGrpSpPr>
            <p:grpSpPr>
              <a:xfrm>
                <a:off x="0" y="1520041"/>
                <a:ext cx="6681717" cy="1635191"/>
                <a:chOff x="0" y="0"/>
                <a:chExt cx="6681717" cy="1635191"/>
              </a:xfrm>
            </p:grpSpPr>
            <p:cxnSp>
              <p:nvCxnSpPr>
                <p:cNvPr id="88" name="Google Shape;88;p13"/>
                <p:cNvCxnSpPr>
                  <a:stCxn id="89" idx="0"/>
                  <a:endCxn id="90" idx="4"/>
                </p:cNvCxnSpPr>
                <p:nvPr/>
              </p:nvCxnSpPr>
              <p:spPr>
                <a:xfrm rot="-5400000">
                  <a:off x="6253767" y="-127654"/>
                  <a:ext cx="113400" cy="742500"/>
                </a:xfrm>
                <a:prstGeom prst="bentConnector3">
                  <a:avLst>
                    <a:gd fmla="val 1389444" name="adj1"/>
                  </a:avLst>
                </a:prstGeom>
                <a:noFill/>
                <a:ln cap="flat" cmpd="sng" w="9525">
                  <a:solidFill>
                    <a:srgbClr val="306EA2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grpSp>
              <p:nvGrpSpPr>
                <p:cNvPr id="91" name="Google Shape;91;p13"/>
                <p:cNvGrpSpPr/>
                <p:nvPr/>
              </p:nvGrpSpPr>
              <p:grpSpPr>
                <a:xfrm>
                  <a:off x="0" y="0"/>
                  <a:ext cx="6443242" cy="1635191"/>
                  <a:chOff x="0" y="0"/>
                  <a:chExt cx="6443242" cy="1635191"/>
                </a:xfrm>
              </p:grpSpPr>
              <p:grpSp>
                <p:nvGrpSpPr>
                  <p:cNvPr id="92" name="Google Shape;92;p13"/>
                  <p:cNvGrpSpPr/>
                  <p:nvPr/>
                </p:nvGrpSpPr>
                <p:grpSpPr>
                  <a:xfrm>
                    <a:off x="0" y="0"/>
                    <a:ext cx="6443242" cy="1635191"/>
                    <a:chOff x="0" y="0"/>
                    <a:chExt cx="6443242" cy="1635191"/>
                  </a:xfrm>
                </p:grpSpPr>
                <p:grpSp>
                  <p:nvGrpSpPr>
                    <p:cNvPr id="93" name="Google Shape;93;p13"/>
                    <p:cNvGrpSpPr/>
                    <p:nvPr/>
                  </p:nvGrpSpPr>
                  <p:grpSpPr>
                    <a:xfrm>
                      <a:off x="0" y="0"/>
                      <a:ext cx="6443242" cy="1635191"/>
                      <a:chOff x="0" y="0"/>
                      <a:chExt cx="6443242" cy="1635191"/>
                    </a:xfrm>
                  </p:grpSpPr>
                  <p:grpSp>
                    <p:nvGrpSpPr>
                      <p:cNvPr id="94" name="Google Shape;94;p13"/>
                      <p:cNvGrpSpPr/>
                      <p:nvPr/>
                    </p:nvGrpSpPr>
                    <p:grpSpPr>
                      <a:xfrm>
                        <a:off x="0" y="0"/>
                        <a:ext cx="6443242" cy="1635191"/>
                        <a:chOff x="0" y="0"/>
                        <a:chExt cx="6443242" cy="1635191"/>
                      </a:xfrm>
                    </p:grpSpPr>
                    <p:grpSp>
                      <p:nvGrpSpPr>
                        <p:cNvPr id="95" name="Google Shape;95;p13"/>
                        <p:cNvGrpSpPr/>
                        <p:nvPr/>
                      </p:nvGrpSpPr>
                      <p:grpSpPr>
                        <a:xfrm>
                          <a:off x="0" y="249089"/>
                          <a:ext cx="6443242" cy="1386102"/>
                          <a:chOff x="0" y="0"/>
                          <a:chExt cx="6443242" cy="1386102"/>
                        </a:xfrm>
                      </p:grpSpPr>
                      <p:cxnSp>
                        <p:nvCxnSpPr>
                          <p:cNvPr id="96" name="Google Shape;96;p13"/>
                          <p:cNvCxnSpPr/>
                          <p:nvPr/>
                        </p:nvCxnSpPr>
                        <p:spPr>
                          <a:xfrm rot="10800000">
                            <a:off x="504749" y="504749"/>
                            <a:ext cx="3126609" cy="156345"/>
                          </a:xfrm>
                          <a:prstGeom prst="bentConnector2">
                            <a:avLst/>
                          </a:prstGeom>
                          <a:noFill/>
                          <a:ln cap="flat" cmpd="sng" w="9525">
                            <a:solidFill>
                              <a:srgbClr val="306EA2"/>
                            </a:solidFill>
                            <a:prstDash val="solid"/>
                            <a:miter lim="800000"/>
                            <a:headEnd len="sm" w="sm" type="none"/>
                            <a:tailEnd len="sm" w="sm" type="none"/>
                          </a:ln>
                        </p:spPr>
                      </p:cxnSp>
                      <p:grpSp>
                        <p:nvGrpSpPr>
                          <p:cNvPr id="97" name="Google Shape;97;p13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443242" cy="1386102"/>
                            <a:chOff x="0" y="0"/>
                            <a:chExt cx="6443242" cy="1386102"/>
                          </a:xfrm>
                        </p:grpSpPr>
                        <p:cxnSp>
                          <p:nvCxnSpPr>
                            <p:cNvPr id="98" name="Google Shape;98;p13"/>
                            <p:cNvCxnSpPr/>
                            <p:nvPr/>
                          </p:nvCxnSpPr>
                          <p:spPr>
                            <a:xfrm rot="10800000">
                              <a:off x="2472537" y="534010"/>
                              <a:ext cx="1152056" cy="138462"/>
                            </a:xfrm>
                            <a:prstGeom prst="bentConnector2">
                              <a:avLst/>
                            </a:prstGeom>
                            <a:noFill/>
                            <a:ln cap="flat" cmpd="sng" w="9525">
                              <a:solidFill>
                                <a:srgbClr val="306EA2"/>
                              </a:solidFill>
                              <a:prstDash val="solid"/>
                              <a:miter lim="800000"/>
                              <a:headEnd len="sm" w="sm" type="none"/>
                              <a:tailEnd len="sm" w="sm" type="none"/>
                            </a:ln>
                          </p:spPr>
                        </p:cxnSp>
                        <p:grpSp>
                          <p:nvGrpSpPr>
                            <p:cNvPr id="99" name="Google Shape;99;p13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443242" cy="1386102"/>
                              <a:chOff x="0" y="0"/>
                              <a:chExt cx="6443242" cy="1386102"/>
                            </a:xfrm>
                          </p:grpSpPr>
                          <p:grpSp>
                            <p:nvGrpSpPr>
                              <p:cNvPr id="100" name="Google Shape;100;p13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443242" cy="1386102"/>
                                <a:chOff x="0" y="0"/>
                                <a:chExt cx="6443242" cy="1386102"/>
                              </a:xfrm>
                            </p:grpSpPr>
                            <p:grpSp>
                              <p:nvGrpSpPr>
                                <p:cNvPr id="101" name="Google Shape;101;p13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6443242" cy="555226"/>
                                  <a:chOff x="0" y="0"/>
                                  <a:chExt cx="6443242" cy="555226"/>
                                </a:xfrm>
                              </p:grpSpPr>
                              <p:sp>
                                <p:nvSpPr>
                                  <p:cNvPr id="102" name="Google Shape;102;p13"/>
                                  <p:cNvSpPr/>
                                  <p:nvPr/>
                                </p:nvSpPr>
                                <p:spPr>
                                  <a:xfrm>
                                    <a:off x="0" y="0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65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Diagnósticos precisos sobre enfermedades emergentes </a:t>
                                    </a:r>
                                    <a:endParaRPr/>
                                  </a:p>
                                </p:txBody>
                              </p:sp>
                              <p:sp>
                                <p:nvSpPr>
                                  <p:cNvPr id="103" name="Google Shape;103;p13"/>
                                  <p:cNvSpPr/>
                                  <p:nvPr/>
                                </p:nvSpPr>
                                <p:spPr>
                                  <a:xfrm>
                                    <a:off x="1975104" y="29261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65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Toma de decisiones con base en evidencia científica</a:t>
                                    </a:r>
                                    <a:endParaRPr/>
                                  </a:p>
                                </p:txBody>
                              </p:sp>
                              <p:sp>
                                <p:nvSpPr>
                                  <p:cNvPr id="104" name="Google Shape;104;p13"/>
                                  <p:cNvSpPr/>
                                  <p:nvPr/>
                                </p:nvSpPr>
                                <p:spPr>
                                  <a:xfrm>
                                    <a:off x="3994099" y="51207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65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Incorporación de nuevos talentos</a:t>
                                    </a:r>
                                    <a:endParaRPr/>
                                  </a:p>
                                </p:txBody>
                              </p:sp>
                              <p:sp>
                                <p:nvSpPr>
                                  <p:cNvPr id="89" name="Google Shape;89;p13"/>
                                  <p:cNvSpPr/>
                                  <p:nvPr/>
                                </p:nvSpPr>
                                <p:spPr>
                                  <a:xfrm>
                                    <a:off x="5435193" y="51207"/>
                                    <a:ext cx="1008049" cy="504019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65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Eficiente gasto en salud</a:t>
                                    </a:r>
                                    <a:endParaRPr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105" name="Google Shape;105;p13"/>
                                <p:cNvSpPr/>
                                <p:nvPr/>
                              </p:nvSpPr>
                              <p:spPr>
                                <a:xfrm>
                                  <a:off x="2918765" y="742722"/>
                                  <a:ext cx="1724978" cy="643380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lt1"/>
                                </a:solidFill>
                                <a:ln cap="flat" cmpd="sng" w="12700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0" lIns="0" spcFirstLastPara="1" rIns="0" wrap="square" tIns="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650" u="none" cap="none" strike="noStrike">
                                      <a:solidFill>
                                        <a:schemeClr val="lt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Insuficiente investigación científica orientada a mejorar los problemas de salud de la población</a:t>
                                  </a:r>
                                  <a:endParaRPr b="1" i="0" sz="650" u="none" cap="none" strike="noStrike">
                                    <a:solidFill>
                                      <a:schemeClr val="lt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endParaRPr>
                                </a:p>
                              </p:txBody>
                            </p:sp>
                          </p:grpSp>
                          <p:cxnSp>
                            <p:nvCxnSpPr>
                              <p:cNvPr id="106" name="Google Shape;106;p13"/>
                              <p:cNvCxnSpPr/>
                              <p:nvPr/>
                            </p:nvCxnSpPr>
                            <p:spPr>
                              <a:xfrm rot="-5400000">
                                <a:off x="4703674" y="-512064"/>
                                <a:ext cx="175145" cy="2304113"/>
                              </a:xfrm>
                              <a:prstGeom prst="bentConnector3">
                                <a:avLst>
                                  <a:gd fmla="val 36949" name="adj1"/>
                                </a:avLst>
                              </a:prstGeom>
                              <a:noFill/>
                              <a:ln cap="flat" cmpd="sng" w="9525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</p:cxnSp>
                        </p:grpSp>
                      </p:grpSp>
                    </p:grpSp>
                    <p:cxnSp>
                      <p:nvCxnSpPr>
                        <p:cNvPr id="107" name="Google Shape;107;p13"/>
                        <p:cNvCxnSpPr/>
                        <p:nvPr/>
                      </p:nvCxnSpPr>
                      <p:spPr>
                        <a:xfrm rot="-5400000">
                          <a:off x="1116281" y="-611872"/>
                          <a:ext cx="252350" cy="1476094"/>
                        </a:xfrm>
                        <a:prstGeom prst="bentConnector3">
                          <a:avLst>
                            <a:gd fmla="val 50000" name="adj1"/>
                          </a:avLst>
                        </a:prstGeom>
                        <a:noFill/>
                        <a:ln cap="flat" cmpd="sng" w="9525">
                          <a:solidFill>
                            <a:srgbClr val="306EA2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</p:cxnSp>
                  </p:grpSp>
                  <p:cxnSp>
                    <p:nvCxnSpPr>
                      <p:cNvPr id="108" name="Google Shape;108;p13"/>
                      <p:cNvCxnSpPr/>
                      <p:nvPr/>
                    </p:nvCxnSpPr>
                    <p:spPr>
                      <a:xfrm rot="-5400000">
                        <a:off x="2689761" y="-71252"/>
                        <a:ext cx="130810" cy="559199"/>
                      </a:xfrm>
                      <a:prstGeom prst="bentConnector3">
                        <a:avLst>
                          <a:gd fmla="val 50000" name="adj1"/>
                        </a:avLst>
                      </a:prstGeom>
                      <a:noFill/>
                      <a:ln cap="flat" cmpd="sng" w="9525">
                        <a:solidFill>
                          <a:srgbClr val="306EA2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</p:grpSp>
                <p:cxnSp>
                  <p:nvCxnSpPr>
                    <p:cNvPr id="109" name="Google Shape;109;p13"/>
                    <p:cNvCxnSpPr/>
                    <p:nvPr/>
                  </p:nvCxnSpPr>
                  <p:spPr>
                    <a:xfrm>
                      <a:off x="4500748" y="225631"/>
                      <a:ext cx="0" cy="74744"/>
                    </a:xfrm>
                    <a:prstGeom prst="straightConnector1">
                      <a:avLst/>
                    </a:prstGeom>
                    <a:noFill/>
                    <a:ln cap="flat" cmpd="sng" w="9525">
                      <a:solidFill>
                        <a:srgbClr val="306EA2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</p:grpSp>
              <p:cxnSp>
                <p:nvCxnSpPr>
                  <p:cNvPr id="110" name="Google Shape;110;p13"/>
                  <p:cNvCxnSpPr>
                    <a:endCxn id="89" idx="0"/>
                  </p:cNvCxnSpPr>
                  <p:nvPr/>
                </p:nvCxnSpPr>
                <p:spPr>
                  <a:xfrm flipH="1">
                    <a:off x="5939217" y="298496"/>
                    <a:ext cx="6000" cy="1800"/>
                  </a:xfrm>
                  <a:prstGeom prst="bentConnector2">
                    <a:avLst/>
                  </a:prstGeom>
                  <a:noFill/>
                  <a:ln cap="flat" cmpd="sng" w="9525">
                    <a:solidFill>
                      <a:srgbClr val="306EA2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</p:grpSp>
          </p:grpSp>
          <p:grpSp>
            <p:nvGrpSpPr>
              <p:cNvPr id="111" name="Google Shape;111;p13"/>
              <p:cNvGrpSpPr/>
              <p:nvPr/>
            </p:nvGrpSpPr>
            <p:grpSpPr>
              <a:xfrm>
                <a:off x="457201" y="95759"/>
                <a:ext cx="6671845" cy="1650477"/>
                <a:chOff x="0" y="-88308"/>
                <a:chExt cx="6671846" cy="1650477"/>
              </a:xfrm>
            </p:grpSpPr>
            <p:sp>
              <p:nvSpPr>
                <p:cNvPr id="112" name="Google Shape;112;p13"/>
                <p:cNvSpPr/>
                <p:nvPr/>
              </p:nvSpPr>
              <p:spPr>
                <a:xfrm>
                  <a:off x="1744850" y="415054"/>
                  <a:ext cx="894499" cy="534080"/>
                </a:xfrm>
                <a:prstGeom prst="ellipse">
                  <a:avLst/>
                </a:prstGeom>
                <a:solidFill>
                  <a:schemeClr val="lt1"/>
                </a:solidFill>
                <a:ln cap="flat" cmpd="sng" w="12700">
                  <a:solidFill>
                    <a:srgbClr val="306EA2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  <p:txBody>
                <a:bodyPr anchorCtr="0" anchor="ctr" bIns="0" lIns="0" spcFirstLastPara="1" rIns="0" wrap="square" tIns="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es-MX" sz="65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Condiciones de salud adecuadas</a:t>
                  </a:r>
                  <a:endParaRPr b="1" i="0" sz="65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113" name="Google Shape;113;p13"/>
                <p:cNvGrpSpPr/>
                <p:nvPr/>
              </p:nvGrpSpPr>
              <p:grpSpPr>
                <a:xfrm>
                  <a:off x="0" y="-88308"/>
                  <a:ext cx="6671846" cy="1650477"/>
                  <a:chOff x="0" y="-88308"/>
                  <a:chExt cx="6671846" cy="1650477"/>
                </a:xfrm>
              </p:grpSpPr>
              <p:sp>
                <p:nvSpPr>
                  <p:cNvPr id="114" name="Google Shape;114;p13"/>
                  <p:cNvSpPr/>
                  <p:nvPr/>
                </p:nvSpPr>
                <p:spPr>
                  <a:xfrm>
                    <a:off x="964909" y="-88308"/>
                    <a:ext cx="894499" cy="534080"/>
                  </a:xfrm>
                  <a:prstGeom prst="ellipse">
                    <a:avLst/>
                  </a:prstGeom>
                  <a:solidFill>
                    <a:schemeClr val="lt1"/>
                  </a:solidFill>
                  <a:ln cap="flat" cmpd="sng" w="12700">
                    <a:solidFill>
                      <a:srgbClr val="306EA2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  <p:txBody>
                  <a:bodyPr anchorCtr="0" anchor="ctr" bIns="0" lIns="0" spcFirstLastPara="1" rIns="0" wrap="square" tIns="0">
                    <a:noAutofit/>
                  </a:bodyPr>
                  <a:lstStyle/>
                  <a:p>
                    <a:pPr indent="0" lvl="0" marL="0" marR="0" rtl="0" algn="ctr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i="0" lang="es-MX" sz="65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Mayor  productividad laboral y escolar</a:t>
                    </a:r>
                    <a:endParaRPr b="1" i="0" sz="65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grpSp>
                <p:nvGrpSpPr>
                  <p:cNvPr id="115" name="Google Shape;115;p13"/>
                  <p:cNvGrpSpPr/>
                  <p:nvPr/>
                </p:nvGrpSpPr>
                <p:grpSpPr>
                  <a:xfrm>
                    <a:off x="0" y="67240"/>
                    <a:ext cx="6671846" cy="1494929"/>
                    <a:chOff x="0" y="-51513"/>
                    <a:chExt cx="6671846" cy="1494929"/>
                  </a:xfrm>
                </p:grpSpPr>
                <p:sp>
                  <p:nvSpPr>
                    <p:cNvPr id="116" name="Google Shape;116;p13"/>
                    <p:cNvSpPr/>
                    <p:nvPr/>
                  </p:nvSpPr>
                  <p:spPr>
                    <a:xfrm>
                      <a:off x="2601669" y="-51513"/>
                      <a:ext cx="894499" cy="534080"/>
                    </a:xfrm>
                    <a:prstGeom prst="ellipse">
                      <a:avLst/>
                    </a:prstGeom>
                    <a:solidFill>
                      <a:schemeClr val="lt1"/>
                    </a:solidFill>
                    <a:ln cap="flat" cmpd="sng" w="12700">
                      <a:solidFill>
                        <a:srgbClr val="306EA2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  <p:txBody>
                    <a:bodyPr anchorCtr="0" anchor="ctr" bIns="0" lIns="0" spcFirstLastPara="1" rIns="0" wrap="square" tIns="0">
                      <a:noAutofit/>
                    </a:bodyPr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i="0" lang="es-MX" sz="601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Mayor oportunidades de trabajo e ingresos </a:t>
                      </a:r>
                      <a:endParaRPr/>
                    </a:p>
                  </p:txBody>
                </p:sp>
                <p:grpSp>
                  <p:nvGrpSpPr>
                    <p:cNvPr id="117" name="Google Shape;117;p13"/>
                    <p:cNvGrpSpPr/>
                    <p:nvPr/>
                  </p:nvGrpSpPr>
                  <p:grpSpPr>
                    <a:xfrm>
                      <a:off x="0" y="501541"/>
                      <a:ext cx="6671846" cy="941875"/>
                      <a:chOff x="0" y="269972"/>
                      <a:chExt cx="6671846" cy="941875"/>
                    </a:xfrm>
                  </p:grpSpPr>
                  <p:cxnSp>
                    <p:nvCxnSpPr>
                      <p:cNvPr id="118" name="Google Shape;118;p13"/>
                      <p:cNvCxnSpPr>
                        <a:stCxn id="112" idx="2"/>
                      </p:cNvCxnSpPr>
                      <p:nvPr/>
                    </p:nvCxnSpPr>
                    <p:spPr>
                      <a:xfrm rot="10800000">
                        <a:off x="447350" y="269972"/>
                        <a:ext cx="1297500" cy="61800"/>
                      </a:xfrm>
                      <a:prstGeom prst="bentConnector3">
                        <a:avLst>
                          <a:gd fmla="val 50000" name="adj1"/>
                        </a:avLst>
                      </a:prstGeom>
                      <a:noFill/>
                      <a:ln cap="flat" cmpd="sng" w="9525">
                        <a:solidFill>
                          <a:srgbClr val="306EA2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  <p:grpSp>
                    <p:nvGrpSpPr>
                      <p:cNvPr id="119" name="Google Shape;119;p13"/>
                      <p:cNvGrpSpPr/>
                      <p:nvPr/>
                    </p:nvGrpSpPr>
                    <p:grpSpPr>
                      <a:xfrm>
                        <a:off x="0" y="274006"/>
                        <a:ext cx="6671846" cy="937841"/>
                        <a:chOff x="0" y="0"/>
                        <a:chExt cx="6671846" cy="937841"/>
                      </a:xfrm>
                    </p:grpSpPr>
                    <p:grpSp>
                      <p:nvGrpSpPr>
                        <p:cNvPr id="120" name="Google Shape;120;p13"/>
                        <p:cNvGrpSpPr/>
                        <p:nvPr/>
                      </p:nvGrpSpPr>
                      <p:grpSpPr>
                        <a:xfrm>
                          <a:off x="0" y="0"/>
                          <a:ext cx="6671846" cy="937841"/>
                          <a:chOff x="0" y="0"/>
                          <a:chExt cx="6671846" cy="937841"/>
                        </a:xfrm>
                      </p:grpSpPr>
                      <p:grpSp>
                        <p:nvGrpSpPr>
                          <p:cNvPr id="121" name="Google Shape;121;p13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671846" cy="937841"/>
                            <a:chOff x="0" y="0"/>
                            <a:chExt cx="6671846" cy="937841"/>
                          </a:xfrm>
                        </p:grpSpPr>
                        <p:grpSp>
                          <p:nvGrpSpPr>
                            <p:cNvPr id="122" name="Google Shape;122;p13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671846" cy="937841"/>
                              <a:chOff x="0" y="0"/>
                              <a:chExt cx="6671846" cy="937841"/>
                            </a:xfrm>
                          </p:grpSpPr>
                          <p:sp>
                            <p:nvSpPr>
                              <p:cNvPr id="123" name="Google Shape;123;p13"/>
                              <p:cNvSpPr/>
                              <p:nvPr/>
                            </p:nvSpPr>
                            <p:spPr>
                              <a:xfrm>
                                <a:off x="0" y="0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lt1"/>
                              </a:solidFill>
                              <a:ln cap="flat" cmpd="sng" w="12700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  <p:txBody>
                              <a:bodyPr anchorCtr="0" anchor="ctr" bIns="0" lIns="0" spcFirstLastPara="1" rIns="0" wrap="square" tIns="0">
                                <a:noAutofit/>
                              </a:bodyPr>
                              <a:lstStyle/>
                              <a:p>
                                <a:pPr indent="0" lvl="0" marL="0" marR="0" rtl="0" algn="ctr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  <a:r>
                                  <a:rPr b="1" i="0" lang="es-MX" sz="65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rPr>
                                  <a:t>Menor tiempo de recuperación de los pacientes</a:t>
                                </a:r>
                                <a:endParaRPr/>
                              </a:p>
                            </p:txBody>
                          </p:sp>
                          <p:sp>
                            <p:nvSpPr>
                              <p:cNvPr id="124" name="Google Shape;124;p13"/>
                              <p:cNvSpPr/>
                              <p:nvPr/>
                            </p:nvSpPr>
                            <p:spPr>
                              <a:xfrm>
                                <a:off x="1080655" y="178130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lt1"/>
                              </a:solidFill>
                              <a:ln cap="flat" cmpd="sng" w="12700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  <p:txBody>
                              <a:bodyPr anchorCtr="0" anchor="ctr" bIns="0" lIns="0" spcFirstLastPara="1" rIns="0" wrap="square" tIns="0">
                                <a:noAutofit/>
                              </a:bodyPr>
                              <a:lstStyle/>
                              <a:p>
                                <a:pPr indent="0" lvl="0" marL="0" marR="0" rtl="0" algn="ctr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  <a:r>
                                  <a:rPr b="1" i="0" lang="es-MX" sz="65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rPr>
                                  <a:t>Menores tasas de morbilidad y mortalidad</a:t>
                                </a:r>
                                <a:endParaRPr/>
                              </a:p>
                            </p:txBody>
                          </p:sp>
                          <p:sp>
                            <p:nvSpPr>
                              <p:cNvPr id="125" name="Google Shape;125;p13"/>
                              <p:cNvSpPr/>
                              <p:nvPr/>
                            </p:nvSpPr>
                            <p:spPr>
                              <a:xfrm>
                                <a:off x="2131621" y="320633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lt1"/>
                              </a:solidFill>
                              <a:ln cap="flat" cmpd="sng" w="12700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  <p:txBody>
                              <a:bodyPr anchorCtr="0" anchor="ctr" bIns="0" lIns="0" spcFirstLastPara="1" rIns="0" wrap="square" tIns="0">
                                <a:noAutofit/>
                              </a:bodyPr>
                              <a:lstStyle/>
                              <a:p>
                                <a:pPr indent="0" lvl="0" marL="0" marR="0" rtl="0" algn="ctr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  <a:r>
                                  <a:rPr b="1" i="0" lang="es-MX" sz="50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rPr>
                                  <a:t>Conocimiento  de tomadores de decisiones científico sobre problemas de salud</a:t>
                                </a:r>
                                <a:endParaRPr/>
                              </a:p>
                            </p:txBody>
                          </p:sp>
                          <p:sp>
                            <p:nvSpPr>
                              <p:cNvPr id="126" name="Google Shape;126;p13"/>
                              <p:cNvSpPr/>
                              <p:nvPr/>
                            </p:nvSpPr>
                            <p:spPr>
                              <a:xfrm>
                                <a:off x="3598224" y="403761"/>
                                <a:ext cx="894500" cy="534080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lt1"/>
                              </a:solidFill>
                              <a:ln cap="flat" cmpd="sng" w="12700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  <p:txBody>
                              <a:bodyPr anchorCtr="0" anchor="ctr" bIns="0" lIns="0" spcFirstLastPara="1" rIns="0" wrap="square" tIns="0">
                                <a:noAutofit/>
                              </a:bodyPr>
                              <a:lstStyle/>
                              <a:p>
                                <a:pPr indent="0" lvl="0" marL="0" marR="0" rtl="0" algn="ctr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  <a:r>
                                  <a:rPr b="1" i="0" lang="es-MX" sz="65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rPr>
                                  <a:t>Captación de talentos</a:t>
                                </a:r>
                                <a:endParaRPr/>
                              </a:p>
                            </p:txBody>
                          </p:sp>
                          <p:sp>
                            <p:nvSpPr>
                              <p:cNvPr id="127" name="Google Shape;127;p13"/>
                              <p:cNvSpPr/>
                              <p:nvPr/>
                            </p:nvSpPr>
                            <p:spPr>
                              <a:xfrm>
                                <a:off x="4767943" y="344893"/>
                                <a:ext cx="894499" cy="534080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lt1"/>
                              </a:solidFill>
                              <a:ln cap="flat" cmpd="sng" w="12700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  <p:txBody>
                              <a:bodyPr anchorCtr="0" anchor="ctr" bIns="0" lIns="0" spcFirstLastPara="1" rIns="0" wrap="square" tIns="0">
                                <a:noAutofit/>
                              </a:bodyPr>
                              <a:lstStyle/>
                              <a:p>
                                <a:pPr indent="0" lvl="0" marL="0" marR="0" rtl="0" algn="ctr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  <a:r>
                                  <a:rPr b="1" i="0" lang="es-MX" sz="65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rPr>
                                  <a:t>Estabilidad económica de la población</a:t>
                                </a:r>
                                <a:endParaRPr/>
                              </a:p>
                            </p:txBody>
                          </p:sp>
                          <p:sp>
                            <p:nvSpPr>
                              <p:cNvPr id="90" name="Google Shape;90;p13"/>
                              <p:cNvSpPr/>
                              <p:nvPr/>
                            </p:nvSpPr>
                            <p:spPr>
                              <a:xfrm>
                                <a:off x="5777347" y="364378"/>
                                <a:ext cx="894499" cy="534080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lt1"/>
                              </a:solidFill>
                              <a:ln cap="flat" cmpd="sng" w="12700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  <p:txBody>
                              <a:bodyPr anchorCtr="0" anchor="ctr" bIns="0" lIns="0" spcFirstLastPara="1" rIns="0" wrap="square" tIns="0">
                                <a:noAutofit/>
                              </a:bodyPr>
                              <a:lstStyle/>
                              <a:p>
                                <a:pPr indent="0" lvl="0" marL="0" marR="0" rtl="0" algn="ctr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  <a:r>
                                  <a:rPr b="1" i="0" lang="es-MX" sz="65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rPr>
                                  <a:t>Disminución del gasto público en salud</a:t>
                                </a:r>
                                <a:endParaRPr/>
                              </a:p>
                            </p:txBody>
                          </p:sp>
                        </p:grpSp>
                        <p:cxnSp>
                          <p:nvCxnSpPr>
                            <p:cNvPr id="128" name="Google Shape;128;p13"/>
                            <p:cNvCxnSpPr/>
                            <p:nvPr/>
                          </p:nvCxnSpPr>
                          <p:spPr>
                            <a:xfrm>
                              <a:off x="890650" y="267194"/>
                              <a:ext cx="185553" cy="176937"/>
                            </a:xfrm>
                            <a:prstGeom prst="bentConnector3">
                              <a:avLst>
                                <a:gd fmla="val 50000" name="adj1"/>
                              </a:avLst>
                            </a:prstGeom>
                            <a:noFill/>
                            <a:ln cap="flat" cmpd="sng" w="9525">
                              <a:solidFill>
                                <a:srgbClr val="306EA2"/>
                              </a:solidFill>
                              <a:prstDash val="solid"/>
                              <a:miter lim="800000"/>
                              <a:headEnd len="sm" w="sm" type="none"/>
                              <a:tailEnd len="sm" w="sm" type="none"/>
                            </a:ln>
                          </p:spPr>
                        </p:cxnSp>
                      </p:grpSp>
                      <p:cxnSp>
                        <p:nvCxnSpPr>
                          <p:cNvPr id="129" name="Google Shape;129;p13"/>
                          <p:cNvCxnSpPr/>
                          <p:nvPr/>
                        </p:nvCxnSpPr>
                        <p:spPr>
                          <a:xfrm>
                            <a:off x="1971304" y="445324"/>
                            <a:ext cx="159235" cy="145051"/>
                          </a:xfrm>
                          <a:prstGeom prst="bentConnector3">
                            <a:avLst>
                              <a:gd fmla="val 50000" name="adj1"/>
                            </a:avLst>
                          </a:prstGeom>
                          <a:noFill/>
                          <a:ln cap="flat" cmpd="sng" w="9525">
                            <a:solidFill>
                              <a:srgbClr val="306EA2"/>
                            </a:solidFill>
                            <a:prstDash val="solid"/>
                            <a:miter lim="800000"/>
                            <a:headEnd len="sm" w="sm" type="none"/>
                            <a:tailEnd len="sm" w="sm" type="none"/>
                          </a:ln>
                        </p:spPr>
                      </p:cxnSp>
                    </p:grpSp>
                    <p:cxnSp>
                      <p:nvCxnSpPr>
                        <p:cNvPr id="130" name="Google Shape;130;p13"/>
                        <p:cNvCxnSpPr/>
                        <p:nvPr/>
                      </p:nvCxnSpPr>
                      <p:spPr>
                        <a:xfrm>
                          <a:off x="3028208" y="587828"/>
                          <a:ext cx="571886" cy="80594"/>
                        </a:xfrm>
                        <a:prstGeom prst="bentConnector3">
                          <a:avLst>
                            <a:gd fmla="val 50000" name="adj1"/>
                          </a:avLst>
                        </a:prstGeom>
                        <a:noFill/>
                        <a:ln cap="flat" cmpd="sng" w="9525">
                          <a:solidFill>
                            <a:srgbClr val="306EA2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</p:cxnSp>
                  </p:grpSp>
                </p:grpSp>
              </p:grpSp>
            </p:grpSp>
          </p:grpSp>
        </p:grpSp>
      </p:grpSp>
      <p:sp>
        <p:nvSpPr>
          <p:cNvPr id="131" name="Google Shape;131;p13"/>
          <p:cNvSpPr txBox="1"/>
          <p:nvPr/>
        </p:nvSpPr>
        <p:spPr>
          <a:xfrm>
            <a:off x="251625" y="2045383"/>
            <a:ext cx="887095" cy="3644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Fines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Google Shape;132;p13"/>
          <p:cNvSpPr txBox="1"/>
          <p:nvPr/>
        </p:nvSpPr>
        <p:spPr>
          <a:xfrm>
            <a:off x="2898898" y="2723479"/>
            <a:ext cx="1044575" cy="3644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400" u="none" cap="none" strike="noStrike">
                <a:solidFill>
                  <a:srgbClr val="2E11DF"/>
                </a:solidFill>
                <a:latin typeface="Arial"/>
                <a:ea typeface="Arial"/>
                <a:cs typeface="Arial"/>
                <a:sym typeface="Arial"/>
              </a:rPr>
              <a:t>Solución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3" name="Google Shape;133;p13"/>
          <p:cNvSpPr txBox="1"/>
          <p:nvPr/>
        </p:nvSpPr>
        <p:spPr>
          <a:xfrm>
            <a:off x="67534" y="2937795"/>
            <a:ext cx="995680" cy="39179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Medios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134" name="Google Shape;134;p13"/>
          <p:cNvGrpSpPr/>
          <p:nvPr/>
        </p:nvGrpSpPr>
        <p:grpSpPr>
          <a:xfrm>
            <a:off x="391331" y="2606181"/>
            <a:ext cx="8640960" cy="4124188"/>
            <a:chOff x="395536" y="2617180"/>
            <a:chExt cx="8640960" cy="3861431"/>
          </a:xfrm>
        </p:grpSpPr>
        <p:grpSp>
          <p:nvGrpSpPr>
            <p:cNvPr id="135" name="Google Shape;135;p13"/>
            <p:cNvGrpSpPr/>
            <p:nvPr/>
          </p:nvGrpSpPr>
          <p:grpSpPr>
            <a:xfrm>
              <a:off x="395536" y="2617180"/>
              <a:ext cx="8640960" cy="3861431"/>
              <a:chOff x="395536" y="2617180"/>
              <a:chExt cx="8640960" cy="3861431"/>
            </a:xfrm>
          </p:grpSpPr>
          <p:grpSp>
            <p:nvGrpSpPr>
              <p:cNvPr id="136" name="Google Shape;136;p13"/>
              <p:cNvGrpSpPr/>
              <p:nvPr/>
            </p:nvGrpSpPr>
            <p:grpSpPr>
              <a:xfrm>
                <a:off x="395536" y="2617180"/>
                <a:ext cx="8640960" cy="3861431"/>
                <a:chOff x="467544" y="1199956"/>
                <a:chExt cx="8159115" cy="4514047"/>
              </a:xfrm>
            </p:grpSpPr>
            <p:grpSp>
              <p:nvGrpSpPr>
                <p:cNvPr id="137" name="Google Shape;137;p13"/>
                <p:cNvGrpSpPr/>
                <p:nvPr/>
              </p:nvGrpSpPr>
              <p:grpSpPr>
                <a:xfrm>
                  <a:off x="467544" y="1199956"/>
                  <a:ext cx="8159115" cy="4514047"/>
                  <a:chOff x="467544" y="1199956"/>
                  <a:chExt cx="8159115" cy="4514047"/>
                </a:xfrm>
              </p:grpSpPr>
              <p:grpSp>
                <p:nvGrpSpPr>
                  <p:cNvPr id="138" name="Google Shape;138;p13"/>
                  <p:cNvGrpSpPr/>
                  <p:nvPr/>
                </p:nvGrpSpPr>
                <p:grpSpPr>
                  <a:xfrm>
                    <a:off x="467544" y="1199956"/>
                    <a:ext cx="8159115" cy="4514047"/>
                    <a:chOff x="467544" y="1199956"/>
                    <a:chExt cx="8159115" cy="4514047"/>
                  </a:xfrm>
                </p:grpSpPr>
                <p:grpSp>
                  <p:nvGrpSpPr>
                    <p:cNvPr id="139" name="Google Shape;139;p13"/>
                    <p:cNvGrpSpPr/>
                    <p:nvPr/>
                  </p:nvGrpSpPr>
                  <p:grpSpPr>
                    <a:xfrm>
                      <a:off x="467544" y="1199956"/>
                      <a:ext cx="8159115" cy="4514047"/>
                      <a:chOff x="467544" y="1199956"/>
                      <a:chExt cx="8159115" cy="4514047"/>
                    </a:xfrm>
                  </p:grpSpPr>
                  <p:grpSp>
                    <p:nvGrpSpPr>
                      <p:cNvPr id="140" name="Google Shape;140;p13"/>
                      <p:cNvGrpSpPr/>
                      <p:nvPr/>
                    </p:nvGrpSpPr>
                    <p:grpSpPr>
                      <a:xfrm>
                        <a:off x="467544" y="1199956"/>
                        <a:ext cx="8159115" cy="4514047"/>
                        <a:chOff x="467544" y="1199956"/>
                        <a:chExt cx="8159115" cy="4514047"/>
                      </a:xfrm>
                    </p:grpSpPr>
                    <p:sp>
                      <p:nvSpPr>
                        <p:cNvPr id="141" name="Google Shape;141;p13"/>
                        <p:cNvSpPr/>
                        <p:nvPr/>
                      </p:nvSpPr>
                      <p:spPr>
                        <a:xfrm>
                          <a:off x="3778154" y="1199956"/>
                          <a:ext cx="1529955" cy="723823"/>
                        </a:xfrm>
                        <a:prstGeom prst="rect">
                          <a:avLst/>
                        </a:prstGeom>
                        <a:solidFill>
                          <a:schemeClr val="lt1"/>
                        </a:solidFill>
                        <a:ln cap="flat" cmpd="sng" w="12700">
                          <a:solidFill>
                            <a:srgbClr val="306EA2"/>
                          </a:solidFill>
                          <a:prstDash val="solid"/>
                          <a:miter lim="800000"/>
                          <a:headEnd len="sm" w="sm" type="none"/>
                          <a:tailEnd len="sm" w="sm" type="none"/>
                        </a:ln>
                      </p:spPr>
                      <p:txBody>
                        <a:bodyPr anchorCtr="0" anchor="ctr" bIns="0" lIns="0" spcFirstLastPara="1" rIns="0" wrap="square" tIns="0">
                          <a:noAutofit/>
                        </a:bodyPr>
                        <a:lstStyle/>
                        <a:p>
                          <a:pPr indent="0" lvl="0" marL="0" marR="0" rtl="0" algn="ct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r>
                            <a:rPr b="1" i="0" lang="es-MX" sz="600" u="none" cap="none" strike="noStrike">
                              <a:solidFill>
                                <a:schemeClr val="dk1"/>
                              </a:solidFill>
                              <a:latin typeface="Calibri"/>
                              <a:ea typeface="Calibri"/>
                              <a:cs typeface="Calibri"/>
                              <a:sym typeface="Calibri"/>
                            </a:rPr>
                            <a:t>Realizar investigación científica y tecnológica de calidad que incremente el conocimiento y contribuya al entendimiento y solución de los problemas de salud</a:t>
                          </a:r>
                          <a:endParaRPr b="0" i="0" sz="600" u="none" cap="none" strike="noStrike">
                            <a:solidFill>
                              <a:schemeClr val="dk1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endParaRPr>
                        </a:p>
                      </p:txBody>
                    </p:sp>
                    <p:grpSp>
                      <p:nvGrpSpPr>
                        <p:cNvPr id="142" name="Google Shape;142;p13"/>
                        <p:cNvGrpSpPr/>
                        <p:nvPr/>
                      </p:nvGrpSpPr>
                      <p:grpSpPr>
                        <a:xfrm>
                          <a:off x="467544" y="2060848"/>
                          <a:ext cx="8159115" cy="3653155"/>
                          <a:chOff x="0" y="0"/>
                          <a:chExt cx="8159146" cy="3653446"/>
                        </a:xfrm>
                      </p:grpSpPr>
                      <p:cxnSp>
                        <p:nvCxnSpPr>
                          <p:cNvPr id="143" name="Google Shape;143;p13"/>
                          <p:cNvCxnSpPr/>
                          <p:nvPr/>
                        </p:nvCxnSpPr>
                        <p:spPr>
                          <a:xfrm rot="5400000">
                            <a:off x="7196275" y="568197"/>
                            <a:ext cx="455587" cy="321021"/>
                          </a:xfrm>
                          <a:prstGeom prst="bentConnector4">
                            <a:avLst>
                              <a:gd fmla="val -421364" name="adj1"/>
                              <a:gd fmla="val 278864" name="adj2"/>
                            </a:avLst>
                          </a:prstGeom>
                          <a:noFill/>
                          <a:ln cap="flat" cmpd="sng" w="9525">
                            <a:solidFill>
                              <a:srgbClr val="306EA2"/>
                            </a:solidFill>
                            <a:prstDash val="solid"/>
                            <a:miter lim="800000"/>
                            <a:headEnd len="sm" w="sm" type="none"/>
                            <a:tailEnd len="sm" w="sm" type="none"/>
                          </a:ln>
                        </p:spPr>
                      </p:cxnSp>
                      <p:grpSp>
                        <p:nvGrpSpPr>
                          <p:cNvPr id="144" name="Google Shape;144;p13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8159146" cy="3653446"/>
                            <a:chOff x="0" y="0"/>
                            <a:chExt cx="8159146" cy="3653446"/>
                          </a:xfrm>
                        </p:grpSpPr>
                        <p:grpSp>
                          <p:nvGrpSpPr>
                            <p:cNvPr id="145" name="Google Shape;145;p13"/>
                            <p:cNvGrpSpPr/>
                            <p:nvPr/>
                          </p:nvGrpSpPr>
                          <p:grpSpPr>
                            <a:xfrm>
                              <a:off x="0" y="11220"/>
                              <a:ext cx="1218096" cy="3513315"/>
                              <a:chOff x="0" y="0"/>
                              <a:chExt cx="1218096" cy="3513315"/>
                            </a:xfrm>
                          </p:grpSpPr>
                          <p:cxnSp>
                            <p:nvCxnSpPr>
                              <p:cNvPr id="146" name="Google Shape;146;p13"/>
                              <p:cNvCxnSpPr/>
                              <p:nvPr/>
                            </p:nvCxnSpPr>
                            <p:spPr>
                              <a:xfrm flipH="1" rot="-5400000">
                                <a:off x="615950" y="2908300"/>
                                <a:ext cx="108056" cy="173585"/>
                              </a:xfrm>
                              <a:prstGeom prst="bentConnector3">
                                <a:avLst>
                                  <a:gd fmla="val 50000" name="adj1"/>
                                </a:avLst>
                              </a:prstGeom>
                              <a:noFill/>
                              <a:ln cap="flat" cmpd="sng" w="9525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</p:cxnSp>
                          <p:grpSp>
                            <p:nvGrpSpPr>
                              <p:cNvPr id="147" name="Google Shape;147;p13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218096" cy="3513315"/>
                                <a:chOff x="0" y="0"/>
                                <a:chExt cx="1218096" cy="3513315"/>
                              </a:xfrm>
                            </p:grpSpPr>
                            <p:cxnSp>
                              <p:nvCxnSpPr>
                                <p:cNvPr id="148" name="Google Shape;148;p13"/>
                                <p:cNvCxnSpPr/>
                                <p:nvPr/>
                              </p:nvCxnSpPr>
                              <p:spPr>
                                <a:xfrm>
                                  <a:off x="0" y="254000"/>
                                  <a:ext cx="136250" cy="1872046"/>
                                </a:xfrm>
                                <a:prstGeom prst="bentConnector3">
                                  <a:avLst>
                                    <a:gd fmla="val -167770" name="adj1"/>
                                  </a:avLst>
                                </a:prstGeom>
                                <a:noFill/>
                                <a:ln cap="flat" cmpd="sng" w="9525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</p:cxnSp>
                            <p:grpSp>
                              <p:nvGrpSpPr>
                                <p:cNvPr id="149" name="Google Shape;149;p13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218096" cy="3513315"/>
                                  <a:chOff x="0" y="0"/>
                                  <a:chExt cx="1218096" cy="3513315"/>
                                </a:xfrm>
                              </p:grpSpPr>
                              <p:grpSp>
                                <p:nvGrpSpPr>
                                  <p:cNvPr id="150" name="Google Shape;150;p13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1218096" cy="3513315"/>
                                    <a:chOff x="0" y="0"/>
                                    <a:chExt cx="1218096" cy="3513315"/>
                                  </a:xfrm>
                                </p:grpSpPr>
                                <p:grpSp>
                                  <p:nvGrpSpPr>
                                    <p:cNvPr id="151" name="Google Shape;151;p13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1218096" cy="3513315"/>
                                      <a:chOff x="0" y="0"/>
                                      <a:chExt cx="1218096" cy="3513315"/>
                                    </a:xfrm>
                                  </p:grpSpPr>
                                  <p:sp>
                                    <p:nvSpPr>
                                      <p:cNvPr id="152" name="Google Shape;152;p13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0" y="0"/>
                                        <a:ext cx="1080053" cy="504019"/>
                                      </a:xfrm>
                                      <a:prstGeom prst="rect">
                                        <a:avLst/>
                                      </a:prstGeom>
                                      <a:solidFill>
                                        <a:schemeClr val="lt1"/>
                                      </a:solidFill>
                                      <a:ln cap="flat" cmpd="sng" w="12700">
                                        <a:solidFill>
                                          <a:srgbClr val="306EA2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  <p:txBody>
                                      <a:bodyPr anchorCtr="0" anchor="ctr" bIns="0" lIns="0" spcFirstLastPara="1" rIns="0" wrap="square" tIns="0">
                                        <a:noAutofit/>
                                      </a:bodyPr>
                                      <a:lstStyle/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6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Suficientes recursos</a:t>
                                        </a:r>
                                        <a:endParaRPr/>
                                      </a:p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6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financieros</a:t>
                                        </a:r>
                                        <a:endParaRPr b="0" i="0" sz="650" u="none" cap="none" strike="noStrike">
                                          <a:solidFill>
                                            <a:schemeClr val="dk1"/>
                                          </a:solidFill>
                                          <a:latin typeface="Calibri"/>
                                          <a:ea typeface="Calibri"/>
                                          <a:cs typeface="Calibri"/>
                                          <a:sym typeface="Calibri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53" name="Google Shape;153;p13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87464" y="755374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solidFill>
                                        <a:schemeClr val="lt1"/>
                                      </a:solidFill>
                                      <a:ln cap="flat" cmpd="sng" w="12700">
                                        <a:solidFill>
                                          <a:srgbClr val="306EA2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  <p:txBody>
                                      <a:bodyPr anchorCtr="0" anchor="ctr" bIns="0" lIns="0" spcFirstLastPara="1" rIns="0" wrap="square" tIns="0">
                                        <a:noAutofit/>
                                      </a:bodyPr>
                                      <a:lstStyle/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5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Adecuado financiamiento del Gobierno federal</a:t>
                                        </a:r>
                                        <a:endParaRPr b="0" i="0" sz="550" u="none" cap="none" strike="noStrike">
                                          <a:solidFill>
                                            <a:schemeClr val="dk1"/>
                                          </a:solidFill>
                                          <a:latin typeface="Calibri"/>
                                          <a:ea typeface="Calibri"/>
                                          <a:cs typeface="Calibri"/>
                                          <a:sym typeface="Calibri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54" name="Google Shape;154;p13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8052" y="134377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solidFill>
                                        <a:schemeClr val="lt1"/>
                                      </a:solidFill>
                                      <a:ln cap="flat" cmpd="sng" w="12700">
                                        <a:solidFill>
                                          <a:srgbClr val="306EA2"/>
                                        </a:solidFill>
                                        <a:prstDash val="dash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  <p:txBody>
                                      <a:bodyPr anchorCtr="0" anchor="ctr" bIns="0" lIns="0" spcFirstLastPara="1" rIns="0" wrap="square" tIns="0">
                                        <a:noAutofit/>
                                      </a:bodyPr>
                                      <a:lstStyle/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5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Conocimiento de la importancia de la investigación</a:t>
                                        </a:r>
                                        <a:endParaRPr b="0" i="0" sz="550" u="none" cap="none" strike="noStrike">
                                          <a:solidFill>
                                            <a:schemeClr val="dk1"/>
                                          </a:solidFill>
                                          <a:latin typeface="Calibri"/>
                                          <a:ea typeface="Calibri"/>
                                          <a:cs typeface="Calibri"/>
                                          <a:sym typeface="Calibri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55" name="Google Shape;155;p13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189241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solidFill>
                                        <a:schemeClr val="lt1"/>
                                      </a:solidFill>
                                      <a:ln cap="flat" cmpd="sng" w="12700">
                                        <a:solidFill>
                                          <a:srgbClr val="306EA2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  <p:txBody>
                                      <a:bodyPr anchorCtr="0" anchor="ctr" bIns="0" lIns="0" spcFirstLastPara="1" rIns="0" wrap="square" tIns="0">
                                        <a:noAutofit/>
                                      </a:bodyPr>
                                      <a:lstStyle/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5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Adecuado financiamiento de gobiernos estatales</a:t>
                                        </a:r>
                                        <a:endParaRPr b="0" i="0" sz="550" u="none" cap="none" strike="noStrike">
                                          <a:solidFill>
                                            <a:schemeClr val="dk1"/>
                                          </a:solidFill>
                                          <a:latin typeface="Calibri"/>
                                          <a:ea typeface="Calibri"/>
                                          <a:cs typeface="Calibri"/>
                                          <a:sym typeface="Calibri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56" name="Google Shape;156;p13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2472856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solidFill>
                                        <a:schemeClr val="lt1"/>
                                      </a:solidFill>
                                      <a:ln cap="flat" cmpd="sng" w="12700">
                                        <a:solidFill>
                                          <a:srgbClr val="306EA2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  <p:txBody>
                                      <a:bodyPr anchorCtr="0" anchor="ctr" bIns="0" lIns="0" spcFirstLastPara="1" rIns="0" wrap="square" tIns="0">
                                        <a:noAutofit/>
                                      </a:bodyPr>
                                      <a:lstStyle/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5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Adecuado financiamiento del sector privado</a:t>
                                        </a:r>
                                        <a:endParaRPr b="0" i="0" sz="550" u="none" cap="none" strike="noStrike">
                                          <a:solidFill>
                                            <a:schemeClr val="dk1"/>
                                          </a:solidFill>
                                          <a:latin typeface="Calibri"/>
                                          <a:ea typeface="Calibri"/>
                                          <a:cs typeface="Calibri"/>
                                          <a:sym typeface="Calibri"/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57" name="Google Shape;157;p13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0101" y="3045349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solidFill>
                                        <a:schemeClr val="lt1"/>
                                      </a:solidFill>
                                      <a:ln cap="flat" cmpd="sng" w="12700">
                                        <a:solidFill>
                                          <a:srgbClr val="306EA2"/>
                                        </a:solidFill>
                                        <a:prstDash val="dash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  <p:txBody>
                                      <a:bodyPr anchorCtr="0" anchor="ctr" bIns="0" lIns="0" spcFirstLastPara="1" rIns="0" wrap="square" tIns="0">
                                        <a:noAutofit/>
                                      </a:bodyPr>
                                      <a:lstStyle/>
                                      <a:p>
                                        <a:pPr indent="0" lvl="0" marL="0" marR="0" rtl="0" algn="ctr">
                                          <a:spcBef>
                                            <a:spcPts val="0"/>
                                          </a:spcBef>
                                          <a:spcAft>
                                            <a:spcPts val="0"/>
                                          </a:spcAft>
                                          <a:buNone/>
                                        </a:pPr>
                                        <a:r>
                                          <a:rPr b="1" i="0" lang="es-MX" sz="550" u="none" cap="none" strike="noStrike">
                                            <a:solidFill>
                                              <a:schemeClr val="dk1"/>
                                            </a:solidFill>
                                            <a:latin typeface="Calibri"/>
                                            <a:ea typeface="Calibri"/>
                                            <a:cs typeface="Calibri"/>
                                            <a:sym typeface="Calibri"/>
                                          </a:rPr>
                                          <a:t>Adecuada relación academia- industria</a:t>
                                        </a:r>
                                        <a:endParaRPr b="0" i="0" sz="550" u="none" cap="none" strike="noStrike">
                                          <a:solidFill>
                                            <a:schemeClr val="dk1"/>
                                          </a:solidFill>
                                          <a:latin typeface="Calibri"/>
                                          <a:ea typeface="Calibri"/>
                                          <a:cs typeface="Calibri"/>
                                          <a:sym typeface="Calibri"/>
                                        </a:endParaRPr>
                                      </a:p>
                                    </p:txBody>
                                  </p:sp>
                                  <p:cxnSp>
                                    <p:nvCxnSpPr>
                                      <p:cNvPr id="158" name="Google Shape;158;p13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0" y="254442"/>
                                        <a:ext cx="585076" cy="2214086"/>
                                      </a:xfrm>
                                      <a:prstGeom prst="bentConnector4">
                                        <a:avLst>
                                          <a:gd fmla="val -39069" name="adj1"/>
                                          <a:gd fmla="val 98020" name="adj2"/>
                                        </a:avLst>
                                      </a:prstGeom>
                                      <a:noFill/>
                                      <a:ln cap="flat" cmpd="sng" w="9525">
                                        <a:solidFill>
                                          <a:srgbClr val="306EA2"/>
                                        </a:solidFill>
                                        <a:prstDash val="solid"/>
                                        <a:miter lim="800000"/>
                                        <a:headEnd len="sm" w="sm" type="none"/>
                                        <a:tailEnd len="sm" w="sm" type="none"/>
                                      </a:ln>
                                    </p:spPr>
                                  </p:cxnSp>
                                </p:grpSp>
                                <p:cxnSp>
                                  <p:nvCxnSpPr>
                                    <p:cNvPr id="159" name="Google Shape;159;p13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40689" y="508883"/>
                                      <a:ext cx="0" cy="251421"/>
                                    </a:xfrm>
                                    <a:prstGeom prst="straightConnector1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306EA2"/>
                                      </a:solidFill>
                                      <a:prstDash val="solid"/>
                                      <a:miter lim="800000"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</p:grpSp>
                              <p:cxnSp>
                                <p:nvCxnSpPr>
                                  <p:cNvPr id="160" name="Google Shape;160;p13"/>
                                  <p:cNvCxnSpPr/>
                                  <p:nvPr/>
                                </p:nvCxnSpPr>
                                <p:spPr>
                                  <a:xfrm flipH="1" rot="-5400000">
                                    <a:off x="596348" y="1168842"/>
                                    <a:ext cx="114897" cy="225058"/>
                                  </a:xfrm>
                                  <a:prstGeom prst="bentConnector3">
                                    <a:avLst>
                                      <a:gd fmla="val 50000" name="adj1"/>
                                    </a:avLst>
                                  </a:prstGeom>
                                  <a:noFill/>
                                  <a:ln cap="flat" cmpd="sng" w="9525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</p:cxnSp>
                            </p:grpSp>
                          </p:grpSp>
                        </p:grpSp>
                        <p:grpSp>
                          <p:nvGrpSpPr>
                            <p:cNvPr id="161" name="Google Shape;161;p13"/>
                            <p:cNvGrpSpPr/>
                            <p:nvPr/>
                          </p:nvGrpSpPr>
                          <p:grpSpPr>
                            <a:xfrm>
                              <a:off x="1380014" y="16830"/>
                              <a:ext cx="1141344" cy="3636616"/>
                              <a:chOff x="0" y="0"/>
                              <a:chExt cx="1141344" cy="3636616"/>
                            </a:xfrm>
                          </p:grpSpPr>
                          <p:cxnSp>
                            <p:nvCxnSpPr>
                              <p:cNvPr id="162" name="Google Shape;162;p13"/>
                              <p:cNvCxnSpPr/>
                              <p:nvPr/>
                            </p:nvCxnSpPr>
                            <p:spPr>
                              <a:xfrm>
                                <a:off x="541867" y="465667"/>
                                <a:ext cx="0" cy="54002"/>
                              </a:xfrm>
                              <a:prstGeom prst="straightConnector1">
                                <a:avLst/>
                              </a:prstGeom>
                              <a:noFill/>
                              <a:ln cap="flat" cmpd="sng" w="9525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</p:cxnSp>
                          <p:grpSp>
                            <p:nvGrpSpPr>
                              <p:cNvPr id="163" name="Google Shape;163;p13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41344" cy="3636616"/>
                                <a:chOff x="0" y="0"/>
                                <a:chExt cx="1141344" cy="3636616"/>
                              </a:xfrm>
                            </p:grpSpPr>
                            <p:grpSp>
                              <p:nvGrpSpPr>
                                <p:cNvPr id="164" name="Google Shape;164;p13"/>
                                <p:cNvGrpSpPr/>
                                <p:nvPr/>
                              </p:nvGrpSpPr>
                              <p:grpSpPr>
                                <a:xfrm>
                                  <a:off x="0" y="234950"/>
                                  <a:ext cx="494250" cy="3173232"/>
                                  <a:chOff x="0" y="0"/>
                                  <a:chExt cx="494250" cy="3173232"/>
                                </a:xfrm>
                              </p:grpSpPr>
                              <p:cxnSp>
                                <p:nvCxnSpPr>
                                  <p:cNvPr id="165" name="Google Shape;165;p13"/>
                                  <p:cNvCxnSpPr/>
                                  <p:nvPr/>
                                </p:nvCxnSpPr>
                                <p:spPr>
                                  <a:xfrm>
                                    <a:off x="0" y="0"/>
                                    <a:ext cx="51210" cy="1024084"/>
                                  </a:xfrm>
                                  <a:prstGeom prst="bentConnector3">
                                    <a:avLst>
                                      <a:gd fmla="val -133911" name="adj1"/>
                                    </a:avLst>
                                  </a:prstGeom>
                                  <a:noFill/>
                                  <a:ln cap="flat" cmpd="sng" w="9525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</p:cxnSp>
                              <p:cxnSp>
                                <p:nvCxnSpPr>
                                  <p:cNvPr id="166" name="Google Shape;166;p13"/>
                                  <p:cNvCxnSpPr/>
                                  <p:nvPr/>
                                </p:nvCxnSpPr>
                                <p:spPr>
                                  <a:xfrm>
                                    <a:off x="0" y="0"/>
                                    <a:ext cx="239152" cy="3173232"/>
                                  </a:xfrm>
                                  <a:prstGeom prst="bentConnector3">
                                    <a:avLst>
                                      <a:gd fmla="val -28675" name="adj1"/>
                                    </a:avLst>
                                  </a:prstGeom>
                                  <a:noFill/>
                                  <a:ln cap="flat" cmpd="sng" w="9525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</p:cxnSp>
                              <p:cxnSp>
                                <p:nvCxnSpPr>
                                  <p:cNvPr id="167" name="Google Shape;167;p13"/>
                                  <p:cNvCxnSpPr/>
                                  <p:nvPr/>
                                </p:nvCxnSpPr>
                                <p:spPr>
                                  <a:xfrm rot="5400000">
                                    <a:off x="203200" y="1739900"/>
                                    <a:ext cx="303726" cy="278375"/>
                                  </a:xfrm>
                                  <a:prstGeom prst="bentConnector4">
                                    <a:avLst>
                                      <a:gd fmla="val -60329" name="adj1"/>
                                      <a:gd fmla="val 169569" name="adj2"/>
                                    </a:avLst>
                                  </a:prstGeom>
                                  <a:noFill/>
                                  <a:ln cap="flat" cmpd="sng" w="9525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</p:cxnSp>
                            </p:grpSp>
                            <p:grpSp>
                              <p:nvGrpSpPr>
                                <p:cNvPr id="168" name="Google Shape;168;p13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141344" cy="3636616"/>
                                  <a:chOff x="0" y="0"/>
                                  <a:chExt cx="1141344" cy="3636616"/>
                                </a:xfrm>
                              </p:grpSpPr>
                              <p:sp>
                                <p:nvSpPr>
                                  <p:cNvPr id="169" name="Google Shape;169;p13"/>
                                  <p:cNvSpPr/>
                                  <p:nvPr/>
                                </p:nvSpPr>
                                <p:spPr>
                                  <a:xfrm>
                                    <a:off x="95250" y="520700"/>
                                    <a:ext cx="900044" cy="417029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lnSpc>
                                        <a:spcPct val="90000"/>
                                      </a:lnSpc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6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Adecuada infraestructura para la investigación</a:t>
                                    </a:r>
                                    <a:endParaRPr b="0" i="0" sz="6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70" name="Google Shape;170;p13"/>
                                  <p:cNvSpPr/>
                                  <p:nvPr/>
                                </p:nvSpPr>
                                <p:spPr>
                                  <a:xfrm>
                                    <a:off x="50800" y="10223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6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Suficientes incentivos</a:t>
                                    </a:r>
                                    <a:endParaRPr b="0" i="0" sz="6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71" name="Google Shape;171;p13"/>
                                  <p:cNvSpPr/>
                                  <p:nvPr/>
                                </p:nvSpPr>
                                <p:spPr>
                                  <a:xfrm>
                                    <a:off x="44450" y="1530350"/>
                                    <a:ext cx="900044" cy="426697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6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Suficientes recursos humanos</a:t>
                                    </a:r>
                                    <a:endParaRPr b="0" i="0" sz="6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72" name="Google Shape;172;p13"/>
                                  <p:cNvSpPr/>
                                  <p:nvPr/>
                                </p:nvSpPr>
                                <p:spPr>
                                  <a:xfrm>
                                    <a:off x="241300" y="31686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50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Homologar  salarios sectorial para cada nivel de investigador</a:t>
                                    </a:r>
                                    <a:endParaRPr b="0" i="0" sz="5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73" name="Google Shape;173;p13"/>
                                  <p:cNvSpPr/>
                                  <p:nvPr/>
                                </p:nvSpPr>
                                <p:spPr>
                                  <a:xfrm>
                                    <a:off x="215900" y="2063750"/>
                                    <a:ext cx="900044" cy="400587"/>
                                  </a:xfrm>
                                  <a:prstGeom prst="ellipse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dash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lnSpc>
                                        <a:spcPct val="90000"/>
                                      </a:lnSpc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555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Suficientes plazas de investigadores y técnicos</a:t>
                                    </a:r>
                                    <a:endParaRPr b="0" i="0" sz="555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74" name="Google Shape;174;p13"/>
                                  <p:cNvSpPr/>
                                  <p:nvPr/>
                                </p:nvSpPr>
                                <p:spPr>
                                  <a:xfrm>
                                    <a:off x="0" y="0"/>
                                    <a:ext cx="1080053" cy="468018"/>
                                  </a:xfrm>
                                  <a:prstGeom prst="rect">
                                    <a:avLst/>
                                  </a:prstGeom>
                                  <a:solidFill>
                                    <a:schemeClr val="lt1"/>
                                  </a:solidFill>
                                  <a:ln cap="flat" cmpd="sng" w="12700">
                                    <a:solidFill>
                                      <a:srgbClr val="306EA2"/>
                                    </a:solidFill>
                                    <a:prstDash val="solid"/>
                                    <a:miter lim="800000"/>
                                    <a:headEnd len="sm" w="sm" type="none"/>
                                    <a:tailEnd len="sm" w="sm" type="none"/>
                                  </a:ln>
                                </p:spPr>
                                <p:txBody>
                                  <a:bodyPr anchorCtr="0" anchor="ctr" bIns="0" lIns="0" spcFirstLastPara="1" rIns="0" wrap="square" tIns="0">
                                    <a:noAutofit/>
                                  </a:bodyPr>
                                  <a:lstStyle/>
                                  <a:p>
                                    <a:pPr indent="0" lvl="0" marL="0" marR="0" rtl="0" algn="ctr">
                                      <a:spcBef>
                                        <a:spcPts val="0"/>
                                      </a:spcBef>
                                      <a:spcAft>
                                        <a:spcPts val="0"/>
                                      </a:spcAft>
                                      <a:buNone/>
                                    </a:pPr>
                                    <a:r>
                                      <a:rPr b="1" i="0" lang="es-MX" sz="650" u="none" cap="none" strike="noStrike">
                                        <a:solidFill>
                                          <a:schemeClr val="dk1"/>
                                        </a:solidFill>
                                        <a:latin typeface="Calibri"/>
                                        <a:ea typeface="Calibri"/>
                                        <a:cs typeface="Calibri"/>
                                        <a:sym typeface="Calibri"/>
                                      </a:rPr>
                                      <a:t>Condiciones favorables para el desarrollo de la investigación científica para la salud</a:t>
                                    </a:r>
                                    <a:endParaRPr b="0" i="0" sz="65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grpSp>
                          <p:nvGrpSpPr>
                            <p:cNvPr id="175" name="Google Shape;175;p13"/>
                            <p:cNvGrpSpPr/>
                            <p:nvPr/>
                          </p:nvGrpSpPr>
                          <p:grpSpPr>
                            <a:xfrm>
                              <a:off x="3479575" y="5610"/>
                              <a:ext cx="1080053" cy="1255722"/>
                              <a:chOff x="618569" y="0"/>
                              <a:chExt cx="1080053" cy="1255722"/>
                            </a:xfrm>
                          </p:grpSpPr>
                          <p:sp>
                            <p:nvSpPr>
                              <p:cNvPr id="176" name="Google Shape;176;p13"/>
                              <p:cNvSpPr/>
                              <p:nvPr/>
                            </p:nvSpPr>
                            <p:spPr>
                              <a:xfrm>
                                <a:off x="618569" y="0"/>
                                <a:ext cx="1080053" cy="498904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lt1"/>
                              </a:solidFill>
                              <a:ln cap="flat" cmpd="sng" w="12700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  <p:txBody>
                              <a:bodyPr anchorCtr="0" anchor="ctr" bIns="0" lIns="0" spcFirstLastPara="1" rIns="0" wrap="square" tIns="0">
                                <a:noAutofit/>
                              </a:bodyPr>
                              <a:lstStyle/>
                              <a:p>
                                <a:pPr indent="0" lvl="0" marL="0" marR="0" rtl="0" algn="ctr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  <a:r>
                                  <a:rPr b="1" i="0" lang="es-MX" sz="65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rPr>
                                  <a:t>Actualización del entorno en el enfoque de prioridades de investigación para la salud</a:t>
                                </a:r>
                                <a:endParaRPr b="0" i="0" sz="650" u="none" cap="none" strike="noStrike">
                                  <a:solidFill>
                                    <a:schemeClr val="dk1"/>
                                  </a:solidFill>
                                  <a:latin typeface="Calibri"/>
                                  <a:ea typeface="Calibri"/>
                                  <a:cs typeface="Calibri"/>
                                  <a:sym typeface="Calibri"/>
                                </a:endParaRPr>
                              </a:p>
                            </p:txBody>
                          </p:sp>
                          <p:sp>
                            <p:nvSpPr>
                              <p:cNvPr id="177" name="Google Shape;177;p13"/>
                              <p:cNvSpPr/>
                              <p:nvPr/>
                            </p:nvSpPr>
                            <p:spPr>
                              <a:xfrm>
                                <a:off x="673156" y="580676"/>
                                <a:ext cx="1025466" cy="675046"/>
                              </a:xfrm>
                              <a:prstGeom prst="ellipse">
                                <a:avLst/>
                              </a:prstGeom>
                              <a:solidFill>
                                <a:schemeClr val="lt1"/>
                              </a:solidFill>
                              <a:ln cap="flat" cmpd="sng" w="12700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  <p:txBody>
                              <a:bodyPr anchorCtr="0" anchor="ctr" bIns="0" lIns="0" spcFirstLastPara="1" rIns="0" wrap="square" tIns="0">
                                <a:noAutofit/>
                              </a:bodyPr>
                              <a:lstStyle/>
                              <a:p>
                                <a:pPr indent="0" lvl="0" marL="0" marR="0" rtl="0" algn="ctr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  <a:r>
                                  <a:rPr b="1" i="0" lang="es-MX" sz="55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rPr>
                                  <a:t>Abordaje adecuado de los cambios permanentes en el proceso de salud enfermedad</a:t>
                                </a:r>
                                <a:endParaRPr b="0" i="0" sz="550" u="none" cap="none" strike="noStrike">
                                  <a:solidFill>
                                    <a:schemeClr val="dk1"/>
                                  </a:solidFill>
                                  <a:latin typeface="Calibri"/>
                                  <a:ea typeface="Calibri"/>
                                  <a:cs typeface="Calibri"/>
                                  <a:sym typeface="Calibri"/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178" name="Google Shape;178;p13"/>
                            <p:cNvGrpSpPr/>
                            <p:nvPr/>
                          </p:nvGrpSpPr>
                          <p:grpSpPr>
                            <a:xfrm>
                              <a:off x="5755671" y="11220"/>
                              <a:ext cx="1194501" cy="1962656"/>
                              <a:chOff x="0" y="0"/>
                              <a:chExt cx="1194501" cy="1962656"/>
                            </a:xfrm>
                          </p:grpSpPr>
                          <p:cxnSp>
                            <p:nvCxnSpPr>
                              <p:cNvPr id="179" name="Google Shape;179;p13"/>
                              <p:cNvCxnSpPr/>
                              <p:nvPr/>
                            </p:nvCxnSpPr>
                            <p:spPr>
                              <a:xfrm rot="5400000">
                                <a:off x="134635" y="560981"/>
                                <a:ext cx="467494" cy="345347"/>
                              </a:xfrm>
                              <a:prstGeom prst="bentConnector4">
                                <a:avLst>
                                  <a:gd fmla="val 22575" name="adj1"/>
                                  <a:gd fmla="val 1821792" name="adj2"/>
                                </a:avLst>
                              </a:prstGeom>
                              <a:noFill/>
                              <a:ln cap="flat" cmpd="sng" w="9525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</p:cxnSp>
                          <p:grpSp>
                            <p:nvGrpSpPr>
                              <p:cNvPr id="180" name="Google Shape;180;p13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94501" cy="1962656"/>
                                <a:chOff x="0" y="0"/>
                                <a:chExt cx="1194501" cy="1962656"/>
                              </a:xfrm>
                            </p:grpSpPr>
                            <p:sp>
                              <p:nvSpPr>
                                <p:cNvPr id="181" name="Google Shape;181;p13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lt1"/>
                                </a:solidFill>
                                <a:ln cap="flat" cmpd="sng" w="12700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0" lIns="0" spcFirstLastPara="1" rIns="0" wrap="square" tIns="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65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Adecuado enfoque interdisciplinario de la investigación para la salud</a:t>
                                  </a:r>
                                  <a:endParaRPr b="0" i="0" sz="65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82" name="Google Shape;182;p13"/>
                                <p:cNvSpPr/>
                                <p:nvPr/>
                              </p:nvSpPr>
                              <p:spPr>
                                <a:xfrm>
                                  <a:off x="235612" y="1396843"/>
                                  <a:ext cx="958889" cy="565813"/>
                                </a:xfrm>
                                <a:prstGeom prst="ellipse">
                                  <a:avLst/>
                                </a:prstGeom>
                                <a:solidFill>
                                  <a:schemeClr val="lt1"/>
                                </a:solidFill>
                                <a:ln cap="flat" cmpd="sng" w="12700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0" lIns="0" spcFirstLastPara="1" rIns="0" wrap="square" tIns="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5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Adecuada vinculación con los programas de atención médica y de formación de recursos humanos </a:t>
                                  </a:r>
                                  <a:endParaRPr b="0" i="0" sz="50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83" name="Google Shape;183;p13"/>
                                <p:cNvSpPr/>
                                <p:nvPr/>
                              </p:nvSpPr>
                              <p:spPr>
                                <a:xfrm>
                                  <a:off x="196342" y="706837"/>
                                  <a:ext cx="998159" cy="548491"/>
                                </a:xfrm>
                                <a:prstGeom prst="ellipse">
                                  <a:avLst/>
                                </a:prstGeom>
                                <a:solidFill>
                                  <a:schemeClr val="lt1"/>
                                </a:solidFill>
                                <a:ln cap="flat" cmpd="sng" w="12700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0" lIns="0" spcFirstLastPara="1" rIns="0" wrap="square" tIns="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5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Adecuada conjunción de la investigación biomédica, clínica, epidemiológica, tecnológica, social y de servicios de salud</a:t>
                                  </a:r>
                                  <a:endParaRPr b="0" i="0" sz="50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184" name="Google Shape;184;p13"/>
                            <p:cNvGrpSpPr/>
                            <p:nvPr/>
                          </p:nvGrpSpPr>
                          <p:grpSpPr>
                            <a:xfrm>
                              <a:off x="7040319" y="0"/>
                              <a:ext cx="1118827" cy="1819932"/>
                              <a:chOff x="0" y="0"/>
                              <a:chExt cx="1118827" cy="1819932"/>
                            </a:xfrm>
                          </p:grpSpPr>
                          <p:cxnSp>
                            <p:nvCxnSpPr>
                              <p:cNvPr id="185" name="Google Shape;185;p13"/>
                              <p:cNvCxnSpPr/>
                              <p:nvPr/>
                            </p:nvCxnSpPr>
                            <p:spPr>
                              <a:xfrm rot="5400000">
                                <a:off x="-165489" y="883546"/>
                                <a:ext cx="1088825" cy="320898"/>
                              </a:xfrm>
                              <a:prstGeom prst="bentConnector4">
                                <a:avLst>
                                  <a:gd fmla="val 13363" name="adj1"/>
                                  <a:gd fmla="val 2329560" name="adj2"/>
                                </a:avLst>
                              </a:prstGeom>
                              <a:noFill/>
                              <a:ln cap="flat" cmpd="sng" w="9525">
                                <a:solidFill>
                                  <a:srgbClr val="306EA2"/>
                                </a:solidFill>
                                <a:prstDash val="solid"/>
                                <a:miter lim="800000"/>
                                <a:headEnd len="sm" w="sm" type="none"/>
                                <a:tailEnd len="sm" w="sm" type="none"/>
                              </a:ln>
                            </p:spPr>
                          </p:cxnSp>
                          <p:grpSp>
                            <p:nvGrpSpPr>
                              <p:cNvPr id="186" name="Google Shape;186;p13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18827" cy="1819932"/>
                                <a:chOff x="0" y="0"/>
                                <a:chExt cx="1118827" cy="1819932"/>
                              </a:xfrm>
                            </p:grpSpPr>
                            <p:sp>
                              <p:nvSpPr>
                                <p:cNvPr id="187" name="Google Shape;187;p13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lt1"/>
                                </a:solidFill>
                                <a:ln cap="flat" cmpd="sng" w="12700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0" lIns="0" spcFirstLastPara="1" rIns="0" wrap="square" tIns="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65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Descentralización y desconcentración de la investigación para la salud</a:t>
                                  </a:r>
                                  <a:endParaRPr b="0" i="0" sz="65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88" name="Google Shape;188;p13"/>
                                <p:cNvSpPr/>
                                <p:nvPr/>
                              </p:nvSpPr>
                              <p:spPr>
                                <a:xfrm>
                                  <a:off x="218783" y="718057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solidFill>
                                  <a:schemeClr val="lt1"/>
                                </a:solidFill>
                                <a:ln cap="flat" cmpd="sng" w="12700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0" lIns="0" spcFirstLastPara="1" rIns="0" wrap="square" tIns="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lnSpc>
                                      <a:spcPct val="90000"/>
                                    </a:lnSpc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5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Adecuada colaboración de expertos para atención de problemas regionales de salud</a:t>
                                  </a:r>
                                  <a:endParaRPr b="0" i="0" sz="50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89" name="Google Shape;189;p13"/>
                                <p:cNvSpPr/>
                                <p:nvPr/>
                              </p:nvSpPr>
                              <p:spPr>
                                <a:xfrm>
                                  <a:off x="218783" y="1351966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solidFill>
                                  <a:schemeClr val="lt1"/>
                                </a:solidFill>
                                <a:ln cap="flat" cmpd="sng" w="12700">
                                  <a:solidFill>
                                    <a:srgbClr val="306EA2"/>
                                  </a:solidFill>
                                  <a:prstDash val="solid"/>
                                  <a:miter lim="800000"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0" lIns="0" spcFirstLastPara="1" rIns="0" wrap="square" tIns="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500" u="none" cap="none" strike="noStrike">
                                      <a:solidFill>
                                        <a:schemeClr val="dk1"/>
                                      </a:solidFill>
                                      <a:latin typeface="Calibri"/>
                                      <a:ea typeface="Calibri"/>
                                      <a:cs typeface="Calibri"/>
                                      <a:sym typeface="Calibri"/>
                                    </a:rPr>
                                    <a:t>Mayor participación de gobiernos y organismos estatales</a:t>
                                  </a:r>
                                  <a:endParaRPr b="0" i="0" sz="500" u="none" cap="none" strike="noStrike">
                                    <a:solidFill>
                                      <a:schemeClr val="dk1"/>
                                    </a:solidFill>
                                    <a:latin typeface="Calibri"/>
                                    <a:ea typeface="Calibri"/>
                                    <a:cs typeface="Calibri"/>
                                    <a:sym typeface="Calibri"/>
                                  </a:endParaRPr>
                                </a:p>
                              </p:txBody>
                            </p:sp>
                          </p:grpSp>
                        </p:grpSp>
                      </p:grpSp>
                    </p:grpSp>
                  </p:grpSp>
                  <p:cxnSp>
                    <p:nvCxnSpPr>
                      <p:cNvPr id="190" name="Google Shape;190;p13"/>
                      <p:cNvCxnSpPr>
                        <a:stCxn id="141" idx="2"/>
                        <a:endCxn id="152" idx="0"/>
                      </p:cNvCxnSpPr>
                      <p:nvPr/>
                    </p:nvCxnSpPr>
                    <p:spPr>
                      <a:xfrm rot="5400000">
                        <a:off x="2701131" y="230279"/>
                        <a:ext cx="148500" cy="3535500"/>
                      </a:xfrm>
                      <a:prstGeom prst="bentConnector3">
                        <a:avLst>
                          <a:gd fmla="val 50000" name="adj1"/>
                        </a:avLst>
                      </a:prstGeom>
                      <a:noFill/>
                      <a:ln cap="flat" cmpd="sng" w="9525">
                        <a:solidFill>
                          <a:srgbClr val="306EA2"/>
                        </a:solidFill>
                        <a:prstDash val="solid"/>
                        <a:miter lim="800000"/>
                        <a:headEnd len="sm" w="sm" type="none"/>
                        <a:tailEnd len="sm" w="sm" type="none"/>
                      </a:ln>
                    </p:spPr>
                  </p:cxnSp>
                </p:grpSp>
                <p:cxnSp>
                  <p:nvCxnSpPr>
                    <p:cNvPr id="191" name="Google Shape;191;p13"/>
                    <p:cNvCxnSpPr>
                      <a:stCxn id="174" idx="0"/>
                      <a:endCxn id="141" idx="2"/>
                    </p:cNvCxnSpPr>
                    <p:nvPr/>
                  </p:nvCxnSpPr>
                  <p:spPr>
                    <a:xfrm rot="-5400000">
                      <a:off x="3388527" y="922827"/>
                      <a:ext cx="153900" cy="2155800"/>
                    </a:xfrm>
                    <a:prstGeom prst="bentConnector3">
                      <a:avLst>
                        <a:gd fmla="val 50000" name="adj1"/>
                      </a:avLst>
                    </a:prstGeom>
                    <a:noFill/>
                    <a:ln cap="flat" cmpd="sng" w="9525">
                      <a:solidFill>
                        <a:srgbClr val="306EA2"/>
                      </a:solidFill>
                      <a:prstDash val="solid"/>
                      <a:miter lim="800000"/>
                      <a:headEnd len="sm" w="sm" type="none"/>
                      <a:tailEnd len="sm" w="sm" type="none"/>
                    </a:ln>
                  </p:spPr>
                </p:cxnSp>
              </p:grpSp>
              <p:cxnSp>
                <p:nvCxnSpPr>
                  <p:cNvPr id="192" name="Google Shape;192;p13"/>
                  <p:cNvCxnSpPr>
                    <a:stCxn id="141" idx="2"/>
                    <a:endCxn id="187" idx="0"/>
                  </p:cNvCxnSpPr>
                  <p:nvPr/>
                </p:nvCxnSpPr>
                <p:spPr>
                  <a:xfrm flipH="1" rot="-5400000">
                    <a:off x="6227031" y="239879"/>
                    <a:ext cx="136800" cy="3504600"/>
                  </a:xfrm>
                  <a:prstGeom prst="bentConnector3">
                    <a:avLst>
                      <a:gd fmla="val 50000" name="adj1"/>
                    </a:avLst>
                  </a:prstGeom>
                  <a:noFill/>
                  <a:ln cap="flat" cmpd="sng" w="9525">
                    <a:solidFill>
                      <a:srgbClr val="306EA2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</p:grpSp>
            <p:cxnSp>
              <p:nvCxnSpPr>
                <p:cNvPr id="193" name="Google Shape;193;p13"/>
                <p:cNvCxnSpPr>
                  <a:stCxn id="182" idx="2"/>
                </p:cNvCxnSpPr>
                <p:nvPr/>
              </p:nvCxnSpPr>
              <p:spPr>
                <a:xfrm rot="10800000">
                  <a:off x="6228104" y="2709183"/>
                  <a:ext cx="230700" cy="1042500"/>
                </a:xfrm>
                <a:prstGeom prst="bentConnector2">
                  <a:avLst/>
                </a:prstGeom>
                <a:noFill/>
                <a:ln cap="flat" cmpd="sng" w="9525">
                  <a:solidFill>
                    <a:srgbClr val="306EA2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</p:grpSp>
          <p:cxnSp>
            <p:nvCxnSpPr>
              <p:cNvPr id="194" name="Google Shape;194;p13"/>
              <p:cNvCxnSpPr>
                <a:stCxn id="176" idx="0"/>
                <a:endCxn id="141" idx="2"/>
              </p:cNvCxnSpPr>
              <p:nvPr/>
            </p:nvCxnSpPr>
            <p:spPr>
              <a:xfrm rot="-5400000">
                <a:off x="4621153" y="3267658"/>
                <a:ext cx="122100" cy="59400"/>
              </a:xfrm>
              <a:prstGeom prst="bentConnector3">
                <a:avLst>
                  <a:gd fmla="val 50000" name="adj1"/>
                </a:avLst>
              </a:prstGeom>
              <a:noFill/>
              <a:ln cap="flat" cmpd="sng" w="9525">
                <a:solidFill>
                  <a:srgbClr val="306EA2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</p:cxnSp>
        </p:grpSp>
        <p:cxnSp>
          <p:nvCxnSpPr>
            <p:cNvPr id="195" name="Google Shape;195;p13"/>
            <p:cNvCxnSpPr>
              <a:stCxn id="181" idx="0"/>
              <a:endCxn id="105" idx="2"/>
            </p:cNvCxnSpPr>
            <p:nvPr/>
          </p:nvCxnSpPr>
          <p:spPr>
            <a:xfrm flipH="1" rot="5400000">
              <a:off x="5807507" y="2107706"/>
              <a:ext cx="164100" cy="2346900"/>
            </a:xfrm>
            <a:prstGeom prst="bentConnector3">
              <a:avLst>
                <a:gd fmla="val 50000" name="adj1"/>
              </a:avLst>
            </a:prstGeom>
            <a:noFill/>
            <a:ln cap="flat" cmpd="sng" w="9525">
              <a:solidFill>
                <a:srgbClr val="306EA2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  <p:cxnSp>
        <p:nvCxnSpPr>
          <p:cNvPr id="196" name="Google Shape;196;p13"/>
          <p:cNvCxnSpPr/>
          <p:nvPr/>
        </p:nvCxnSpPr>
        <p:spPr>
          <a:xfrm flipH="1" rot="10800000">
            <a:off x="1773741" y="4994588"/>
            <a:ext cx="123002" cy="25412"/>
          </a:xfrm>
          <a:prstGeom prst="straightConnector1">
            <a:avLst/>
          </a:prstGeom>
          <a:noFill/>
          <a:ln cap="flat" cmpd="sng" w="9525">
            <a:solidFill>
              <a:srgbClr val="F7CAAC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7" name="Google Shape;197;p13"/>
          <p:cNvCxnSpPr/>
          <p:nvPr/>
        </p:nvCxnSpPr>
        <p:spPr>
          <a:xfrm>
            <a:off x="4648298" y="3860450"/>
            <a:ext cx="801" cy="74703"/>
          </a:xfrm>
          <a:prstGeom prst="straightConnector1">
            <a:avLst/>
          </a:prstGeom>
          <a:noFill/>
          <a:ln cap="flat" cmpd="sng" w="9525">
            <a:solidFill>
              <a:srgbClr val="306EA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8" name="Google Shape;198;p13"/>
          <p:cNvCxnSpPr>
            <a:stCxn id="127" idx="4"/>
            <a:endCxn id="89" idx="0"/>
          </p:cNvCxnSpPr>
          <p:nvPr/>
        </p:nvCxnSpPr>
        <p:spPr>
          <a:xfrm flipH="1" rot="-5400000">
            <a:off x="6551797" y="1803041"/>
            <a:ext cx="123300" cy="250500"/>
          </a:xfrm>
          <a:prstGeom prst="bentConnector3">
            <a:avLst>
              <a:gd fmla="val 50000" name="adj1"/>
            </a:avLst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99" name="Google Shape;199;p13"/>
          <p:cNvCxnSpPr>
            <a:stCxn id="116" idx="4"/>
            <a:endCxn id="112" idx="6"/>
          </p:cNvCxnSpPr>
          <p:nvPr/>
        </p:nvCxnSpPr>
        <p:spPr>
          <a:xfrm rot="5400000">
            <a:off x="4223571" y="875381"/>
            <a:ext cx="75000" cy="384600"/>
          </a:xfrm>
          <a:prstGeom prst="bentConnector2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200" name="Google Shape;200;p13"/>
          <p:cNvCxnSpPr>
            <a:stCxn id="114" idx="4"/>
            <a:endCxn id="112" idx="2"/>
          </p:cNvCxnSpPr>
          <p:nvPr/>
        </p:nvCxnSpPr>
        <p:spPr>
          <a:xfrm flipH="1" rot="-5400000">
            <a:off x="2962578" y="839282"/>
            <a:ext cx="219300" cy="312600"/>
          </a:xfrm>
          <a:prstGeom prst="bentConnector2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201" name="Google Shape;201;p13"/>
          <p:cNvSpPr txBox="1"/>
          <p:nvPr/>
        </p:nvSpPr>
        <p:spPr>
          <a:xfrm>
            <a:off x="-1157" y="25457"/>
            <a:ext cx="6765925" cy="3136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Árbol del Objetivos PP E022 “Investigación y Desarrollo Tecnológico en Salud” - MIR 2020</a:t>
            </a:r>
            <a:endParaRPr b="0" i="0" sz="9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02" name="Google Shape;20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64760" y="32658"/>
            <a:ext cx="1800200" cy="506015"/>
          </a:xfrm>
          <a:prstGeom prst="rect">
            <a:avLst/>
          </a:prstGeom>
          <a:noFill/>
          <a:ln>
            <a:noFill/>
          </a:ln>
        </p:spPr>
      </p:pic>
      <p:sp>
        <p:nvSpPr>
          <p:cNvPr id="203" name="Google Shape;203;p13"/>
          <p:cNvSpPr txBox="1"/>
          <p:nvPr/>
        </p:nvSpPr>
        <p:spPr>
          <a:xfrm>
            <a:off x="6642246" y="6533138"/>
            <a:ext cx="3132316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JULIO 16 2019 DEFINITIVO   </a:t>
            </a:r>
            <a:endParaRPr b="1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