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1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0939" y="0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3"/>
            <a:ext cx="4649788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1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181100" y="696913"/>
            <a:ext cx="4649788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:notes"/>
          <p:cNvSpPr/>
          <p:nvPr>
            <p:ph idx="2" type="sldImg"/>
          </p:nvPr>
        </p:nvSpPr>
        <p:spPr>
          <a:xfrm>
            <a:off x="1181100" y="696913"/>
            <a:ext cx="4649788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8" name="Google Shape;148;p2:notes"/>
          <p:cNvSpPr txBox="1"/>
          <p:nvPr>
            <p:ph idx="1" type="body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anchorCtr="0" anchor="t" bIns="46200" lIns="92425" spcFirstLastPara="1" rIns="92425" wrap="square" tIns="462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:notes"/>
          <p:cNvSpPr txBox="1"/>
          <p:nvPr>
            <p:ph idx="12" type="sldNum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anchorCtr="0" anchor="b" bIns="46200" lIns="92425" spcFirstLastPara="1" rIns="92425" wrap="square" tIns="462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ó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13"/>
          <p:cNvGrpSpPr/>
          <p:nvPr/>
        </p:nvGrpSpPr>
        <p:grpSpPr>
          <a:xfrm>
            <a:off x="137610" y="38872"/>
            <a:ext cx="8836609" cy="6702497"/>
            <a:chOff x="137610" y="38872"/>
            <a:chExt cx="8836609" cy="6702497"/>
          </a:xfrm>
        </p:grpSpPr>
        <p:grpSp>
          <p:nvGrpSpPr>
            <p:cNvPr id="90" name="Google Shape;90;p13"/>
            <p:cNvGrpSpPr/>
            <p:nvPr/>
          </p:nvGrpSpPr>
          <p:grpSpPr>
            <a:xfrm>
              <a:off x="251518" y="849206"/>
              <a:ext cx="8722701" cy="5892163"/>
              <a:chOff x="0" y="1023498"/>
              <a:chExt cx="9010678" cy="6178079"/>
            </a:xfrm>
          </p:grpSpPr>
          <p:grpSp>
            <p:nvGrpSpPr>
              <p:cNvPr id="91" name="Google Shape;91;p13"/>
              <p:cNvGrpSpPr/>
              <p:nvPr/>
            </p:nvGrpSpPr>
            <p:grpSpPr>
              <a:xfrm>
                <a:off x="0" y="1023498"/>
                <a:ext cx="9010678" cy="6178079"/>
                <a:chOff x="0" y="1023583"/>
                <a:chExt cx="9011287" cy="6178593"/>
              </a:xfrm>
            </p:grpSpPr>
            <p:cxnSp>
              <p:nvCxnSpPr>
                <p:cNvPr id="92" name="Google Shape;92;p13"/>
                <p:cNvCxnSpPr>
                  <a:stCxn id="93" idx="4"/>
                  <a:endCxn id="94" idx="0"/>
                </p:cNvCxnSpPr>
                <p:nvPr/>
              </p:nvCxnSpPr>
              <p:spPr>
                <a:xfrm>
                  <a:off x="6356383" y="3648956"/>
                  <a:ext cx="0" cy="2130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4A7DBA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</p:cxnSp>
            <p:grpSp>
              <p:nvGrpSpPr>
                <p:cNvPr id="95" name="Google Shape;95;p13"/>
                <p:cNvGrpSpPr/>
                <p:nvPr/>
              </p:nvGrpSpPr>
              <p:grpSpPr>
                <a:xfrm>
                  <a:off x="0" y="1023583"/>
                  <a:ext cx="9011287" cy="6178593"/>
                  <a:chOff x="0" y="1023583"/>
                  <a:chExt cx="9011287" cy="6178593"/>
                </a:xfrm>
              </p:grpSpPr>
              <p:cxnSp>
                <p:nvCxnSpPr>
                  <p:cNvPr id="96" name="Google Shape;96;p13"/>
                  <p:cNvCxnSpPr/>
                  <p:nvPr/>
                </p:nvCxnSpPr>
                <p:spPr>
                  <a:xfrm flipH="1">
                    <a:off x="6374921" y="2725947"/>
                    <a:ext cx="3796" cy="179952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4A7DBA"/>
                    </a:solidFill>
                    <a:prstDash val="solid"/>
                    <a:round/>
                    <a:headEnd len="sm" w="sm" type="none"/>
                    <a:tailEnd len="sm" w="sm" type="none"/>
                  </a:ln>
                </p:spPr>
              </p:cxnSp>
              <p:grpSp>
                <p:nvGrpSpPr>
                  <p:cNvPr id="97" name="Google Shape;97;p13"/>
                  <p:cNvGrpSpPr/>
                  <p:nvPr/>
                </p:nvGrpSpPr>
                <p:grpSpPr>
                  <a:xfrm>
                    <a:off x="0" y="1023583"/>
                    <a:ext cx="9011287" cy="6178593"/>
                    <a:chOff x="0" y="1"/>
                    <a:chExt cx="9011287" cy="6178593"/>
                  </a:xfrm>
                </p:grpSpPr>
                <p:cxnSp>
                  <p:nvCxnSpPr>
                    <p:cNvPr id="98" name="Google Shape;98;p13"/>
                    <p:cNvCxnSpPr>
                      <a:stCxn id="99" idx="2"/>
                    </p:cNvCxnSpPr>
                    <p:nvPr/>
                  </p:nvCxnSpPr>
                  <p:spPr>
                    <a:xfrm flipH="1" rot="-5400000">
                      <a:off x="2302250" y="3150119"/>
                      <a:ext cx="386100" cy="3464100"/>
                    </a:xfrm>
                    <a:prstGeom prst="bentConnector2">
                      <a:avLst/>
                    </a:prstGeom>
                    <a:noFill/>
                    <a:ln cap="flat" cmpd="sng" w="9525">
                      <a:solidFill>
                        <a:srgbClr val="4A7DBA"/>
                      </a:solidFill>
                      <a:prstDash val="solid"/>
                      <a:round/>
                      <a:headEnd len="sm" w="sm" type="none"/>
                      <a:tailEnd len="sm" w="sm" type="none"/>
                    </a:ln>
                  </p:spPr>
                </p:cxnSp>
                <p:grpSp>
                  <p:nvGrpSpPr>
                    <p:cNvPr id="100" name="Google Shape;100;p13"/>
                    <p:cNvGrpSpPr/>
                    <p:nvPr/>
                  </p:nvGrpSpPr>
                  <p:grpSpPr>
                    <a:xfrm>
                      <a:off x="0" y="1"/>
                      <a:ext cx="9011287" cy="6178593"/>
                      <a:chOff x="0" y="1"/>
                      <a:chExt cx="9011287" cy="6178593"/>
                    </a:xfrm>
                  </p:grpSpPr>
                  <p:grpSp>
                    <p:nvGrpSpPr>
                      <p:cNvPr id="101" name="Google Shape;101;p13"/>
                      <p:cNvGrpSpPr/>
                      <p:nvPr/>
                    </p:nvGrpSpPr>
                    <p:grpSpPr>
                      <a:xfrm>
                        <a:off x="0" y="1"/>
                        <a:ext cx="9011287" cy="6178593"/>
                        <a:chOff x="-1" y="1"/>
                        <a:chExt cx="8500781" cy="5709132"/>
                      </a:xfrm>
                    </p:grpSpPr>
                    <p:cxnSp>
                      <p:nvCxnSpPr>
                        <p:cNvPr id="102" name="Google Shape;102;p13"/>
                        <p:cNvCxnSpPr/>
                        <p:nvPr/>
                      </p:nvCxnSpPr>
                      <p:spPr>
                        <a:xfrm flipH="1" rot="10800000">
                          <a:off x="5033176" y="1216549"/>
                          <a:ext cx="277035" cy="10884"/>
                        </a:xfrm>
                        <a:prstGeom prst="straightConnector1">
                          <a:avLst/>
                        </a:prstGeom>
                        <a:noFill/>
                        <a:ln cap="flat" cmpd="sng" w="9525">
                          <a:solidFill>
                            <a:srgbClr val="4A7DBA"/>
                          </a:solidFill>
                          <a:prstDash val="solid"/>
                          <a:round/>
                          <a:headEnd len="sm" w="sm" type="none"/>
                          <a:tailEnd len="sm" w="sm" type="none"/>
                        </a:ln>
                      </p:spPr>
                    </p:cxnSp>
                    <p:grpSp>
                      <p:nvGrpSpPr>
                        <p:cNvPr id="103" name="Google Shape;103;p13"/>
                        <p:cNvGrpSpPr/>
                        <p:nvPr/>
                      </p:nvGrpSpPr>
                      <p:grpSpPr>
                        <a:xfrm>
                          <a:off x="-1" y="1"/>
                          <a:ext cx="8500781" cy="5709132"/>
                          <a:chOff x="-1" y="1"/>
                          <a:chExt cx="8500781" cy="5709132"/>
                        </a:xfrm>
                      </p:grpSpPr>
                      <p:cxnSp>
                        <p:nvCxnSpPr>
                          <p:cNvPr id="104" name="Google Shape;104;p13"/>
                          <p:cNvCxnSpPr/>
                          <p:nvPr/>
                        </p:nvCxnSpPr>
                        <p:spPr>
                          <a:xfrm flipH="1" rot="10800000">
                            <a:off x="2949934" y="1232452"/>
                            <a:ext cx="676146" cy="116738"/>
                          </a:xfrm>
                          <a:prstGeom prst="straightConnector1">
                            <a:avLst/>
                          </a:prstGeom>
                          <a:noFill/>
                          <a:ln cap="flat" cmpd="sng" w="9525">
                            <a:solidFill>
                              <a:srgbClr val="4A7DBA"/>
                            </a:solidFill>
                            <a:prstDash val="solid"/>
                            <a:round/>
                            <a:headEnd len="sm" w="sm" type="none"/>
                            <a:tailEnd len="sm" w="sm" type="none"/>
                          </a:ln>
                        </p:spPr>
                      </p:cxnSp>
                      <p:cxnSp>
                        <p:nvCxnSpPr>
                          <p:cNvPr id="105" name="Google Shape;105;p13"/>
                          <p:cNvCxnSpPr/>
                          <p:nvPr/>
                        </p:nvCxnSpPr>
                        <p:spPr>
                          <a:xfrm flipH="1" rot="10800000">
                            <a:off x="3013545" y="349857"/>
                            <a:ext cx="742068" cy="222851"/>
                          </a:xfrm>
                          <a:prstGeom prst="straightConnector1">
                            <a:avLst/>
                          </a:prstGeom>
                          <a:noFill/>
                          <a:ln cap="flat" cmpd="sng" w="9525">
                            <a:solidFill>
                              <a:srgbClr val="4A7DBA"/>
                            </a:solidFill>
                            <a:prstDash val="solid"/>
                            <a:round/>
                            <a:headEnd len="sm" w="sm" type="none"/>
                            <a:tailEnd len="sm" w="sm" type="none"/>
                          </a:ln>
                        </p:spPr>
                      </p:cxnSp>
                      <p:grpSp>
                        <p:nvGrpSpPr>
                          <p:cNvPr id="106" name="Google Shape;106;p13"/>
                          <p:cNvGrpSpPr/>
                          <p:nvPr/>
                        </p:nvGrpSpPr>
                        <p:grpSpPr>
                          <a:xfrm>
                            <a:off x="-1" y="1"/>
                            <a:ext cx="8500781" cy="5709132"/>
                            <a:chOff x="-1" y="1"/>
                            <a:chExt cx="8500781" cy="5709132"/>
                          </a:xfrm>
                        </p:grpSpPr>
                        <p:grpSp>
                          <p:nvGrpSpPr>
                            <p:cNvPr id="107" name="Google Shape;107;p13"/>
                            <p:cNvGrpSpPr/>
                            <p:nvPr/>
                          </p:nvGrpSpPr>
                          <p:grpSpPr>
                            <a:xfrm>
                              <a:off x="-1" y="1"/>
                              <a:ext cx="6726793" cy="5709132"/>
                              <a:chOff x="-1" y="1107777"/>
                              <a:chExt cx="5488083" cy="3346533"/>
                            </a:xfrm>
                          </p:grpSpPr>
                          <p:sp>
                            <p:nvSpPr>
                              <p:cNvPr id="108" name="Google Shape;108;p13"/>
                              <p:cNvSpPr/>
                              <p:nvPr/>
                            </p:nvSpPr>
                            <p:spPr>
                              <a:xfrm>
                                <a:off x="1252597" y="1693949"/>
                                <a:ext cx="1151890" cy="404495"/>
                              </a:xfrm>
                              <a:prstGeom prst="ellipse">
                                <a:avLst/>
                              </a:prstGeom>
                              <a:noFill/>
                              <a:ln cap="flat" cmpd="sng" w="25400">
                                <a:solidFill>
                                  <a:srgbClr val="395E89"/>
                                </a:solidFill>
                                <a:prstDash val="solid"/>
                                <a:round/>
                                <a:headEnd len="sm" w="sm" type="none"/>
                                <a:tailEnd len="sm" w="sm" type="none"/>
                              </a:ln>
                            </p:spPr>
                            <p:txBody>
                              <a:bodyPr anchorCtr="0" anchor="ctr" bIns="45700" lIns="91425" spcFirstLastPara="1" rIns="91425" wrap="square" tIns="45700">
                                <a:noAutofit/>
                              </a:bodyPr>
                              <a:lstStyle/>
                              <a:p>
                                <a:pPr indent="0" lvl="0" marL="0" marR="0" rtl="0" algn="ctr">
                                  <a:spcBef>
                                    <a:spcPts val="0"/>
                                  </a:spcBef>
                                  <a:spcAft>
                                    <a:spcPts val="0"/>
                                  </a:spcAft>
                                  <a:buNone/>
                                </a:pPr>
                                <a:r>
                                  <a:rPr b="1" i="0" lang="es-MX" sz="700" u="none" cap="none" strike="noStrike">
                                    <a:solidFill>
                                      <a:srgbClr val="000000"/>
                                    </a:solidFill>
                                    <a:latin typeface="Arial"/>
                                    <a:ea typeface="Arial"/>
                                    <a:cs typeface="Arial"/>
                                    <a:sym typeface="Arial"/>
                                  </a:rPr>
                                  <a:t>Condiciones de salud desmejoradas</a:t>
                                </a:r>
                                <a:endParaRPr b="0" i="0" sz="1200" u="none" cap="none" strike="noStrike">
                                  <a:solidFill>
                                    <a:schemeClr val="lt1"/>
                                  </a:solidFill>
                                  <a:latin typeface="Times New Roman"/>
                                  <a:ea typeface="Times New Roman"/>
                                  <a:cs typeface="Times New Roman"/>
                                  <a:sym typeface="Times New Roman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109" name="Google Shape;109;p13"/>
                              <p:cNvGrpSpPr/>
                              <p:nvPr/>
                            </p:nvGrpSpPr>
                            <p:grpSpPr>
                              <a:xfrm>
                                <a:off x="-1" y="1107777"/>
                                <a:ext cx="5488083" cy="3346533"/>
                                <a:chOff x="-1" y="1107777"/>
                                <a:chExt cx="5488083" cy="3346533"/>
                              </a:xfrm>
                            </p:grpSpPr>
                            <p:sp>
                              <p:nvSpPr>
                                <p:cNvPr id="110" name="Google Shape;110;p13"/>
                                <p:cNvSpPr/>
                                <p:nvPr/>
                              </p:nvSpPr>
                              <p:spPr>
                                <a:xfrm>
                                  <a:off x="2536272" y="3926754"/>
                                  <a:ext cx="1321704" cy="527556"/>
                                </a:xfrm>
                                <a:prstGeom prst="rect">
                                  <a:avLst/>
                                </a:prstGeom>
                                <a:noFill/>
                                <a:ln cap="flat" cmpd="sng" w="25400">
                                  <a:solidFill>
                                    <a:srgbClr val="366092"/>
                                  </a:solidFill>
                                  <a:prstDash val="solid"/>
                                  <a:round/>
                                  <a:headEnd len="sm" w="sm" type="none"/>
                                  <a:tailEnd len="sm" w="sm" type="none"/>
                                </a:ln>
                              </p:spPr>
                              <p:txBody>
                                <a:bodyPr anchorCtr="0" anchor="ctr" bIns="45700" lIns="91425" spcFirstLastPara="1" rIns="91425" wrap="square" tIns="45700">
                                  <a:noAutofit/>
                                </a:bodyPr>
                                <a:lstStyle/>
                                <a:p>
                                  <a:pPr indent="0" lvl="0" marL="0" marR="0" rtl="0" algn="ctr">
                                    <a:spcBef>
                                      <a:spcPts val="0"/>
                                    </a:spcBef>
                                    <a:spcAft>
                                      <a:spcPts val="0"/>
                                    </a:spcAft>
                                    <a:buNone/>
                                  </a:pPr>
                                  <a:r>
                                    <a:rPr b="1" i="0" lang="es-MX" sz="700" u="none" cap="none" strike="noStrike">
                                      <a:solidFill>
                                        <a:srgbClr val="000000"/>
                                      </a:solidFill>
                                      <a:latin typeface="Arial"/>
                                      <a:ea typeface="Arial"/>
                                      <a:cs typeface="Arial"/>
                                      <a:sym typeface="Arial"/>
                                    </a:rPr>
                                    <a:t>Rezago institucional en la formación de posgrado, actualización y capacitación de recursos humanos para la salud</a:t>
                                  </a:r>
                                  <a:endParaRPr b="0" i="0" sz="1200" u="none" cap="none" strike="noStrike">
                                    <a:solidFill>
                                      <a:schemeClr val="lt1"/>
                                    </a:solidFill>
                                    <a:latin typeface="Times New Roman"/>
                                    <a:ea typeface="Times New Roman"/>
                                    <a:cs typeface="Times New Roman"/>
                                    <a:sym typeface="Times New Roman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111" name="Google Shape;111;p13"/>
                                <p:cNvGrpSpPr/>
                                <p:nvPr/>
                              </p:nvGrpSpPr>
                              <p:grpSpPr>
                                <a:xfrm>
                                  <a:off x="-1" y="1107777"/>
                                  <a:ext cx="5488083" cy="2563282"/>
                                  <a:chOff x="-1" y="1107777"/>
                                  <a:chExt cx="5488083" cy="2563282"/>
                                </a:xfrm>
                              </p:grpSpPr>
                              <p:grpSp>
                                <p:nvGrpSpPr>
                                  <p:cNvPr id="112" name="Google Shape;112;p13"/>
                                  <p:cNvGrpSpPr/>
                                  <p:nvPr/>
                                </p:nvGrpSpPr>
                                <p:grpSpPr>
                                  <a:xfrm>
                                    <a:off x="-1" y="1107777"/>
                                    <a:ext cx="5488083" cy="2563282"/>
                                    <a:chOff x="-1" y="1107777"/>
                                    <a:chExt cx="5488083" cy="2563282"/>
                                  </a:xfrm>
                                </p:grpSpPr>
                                <p:sp>
                                  <p:nvSpPr>
                                    <p:cNvPr id="93" name="Google Shape;93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120833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Períodos de atención más tardíos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3" name="Google Shape;113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52541" y="2627826"/>
                                      <a:ext cx="1169876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Limitada toma de decisiones con base en la evidencia científica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99" name="Google Shape;99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-1" y="316220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66092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Limitado conocimiento especializado para la atención a problemas de salud 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4" name="Google Shape;114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3234" y="316923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66092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Baja oferta de servicios especializados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5" name="Google Shape;115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47577" y="3185707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66092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Limitada formación de investigadores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94" name="Google Shape;94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645036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Saturación de los servicios especializados existentes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6" name="Google Shape;116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34271" y="1619055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Mayor gasto en salud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7" name="Google Shape;117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3063834" y="1107777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Condiciones de vida inadecuadas 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8" name="Google Shape;118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956123" y="162543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Menores oportunidades de trabajo e ingresos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9" name="Google Shape;119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06286" y="123840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Menor productividad laboral y escolar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0" name="Google Shape;120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173184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Mayor tiempo de recuperación de los pacientes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1" name="Google Shape;121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51262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Mayores tasas de morbilidad y mortalidad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2" name="Google Shape;122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0" y="2639694"/>
                                      <a:ext cx="1172995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Elevadas necesidades de personal especializado en salud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3" name="Google Shape;123;p13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48519" y="2490470"/>
                                      <a:ext cx="1152128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  <a:ln cap="flat" cmpd="sng" w="25400">
                                      <a:solidFill>
                                        <a:srgbClr val="395E89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  <p:txBody>
                                    <a:bodyPr anchorCtr="0" anchor="ctr" bIns="45700" lIns="91425" spcFirstLastPara="1" rIns="91425" wrap="square" tIns="45700">
                                      <a:noAutofit/>
                                    </a:bodyPr>
                                    <a:lstStyle/>
                                    <a:p>
                                      <a:pPr indent="0" lvl="0" marL="0" marR="0" rtl="0" algn="ctr">
                                        <a:spcBef>
                                          <a:spcPts val="0"/>
                                        </a:spcBef>
                                        <a:spcAft>
                                          <a:spcPts val="0"/>
                                        </a:spcAft>
                                        <a:buNone/>
                                      </a:pP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Diagnóstico </a:t>
                                      </a:r>
                                      <a:r>
                                        <a:rPr b="1" i="0" lang="es-MX" sz="6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impreciso</a:t>
                                      </a:r>
                                      <a:r>
                                        <a:rPr b="1" i="0" lang="es-MX" sz="700" u="none" cap="none" strike="noStrike">
                                          <a:solidFill>
                                            <a:srgbClr val="000000"/>
                                          </a:solidFill>
                                          <a:latin typeface="Arial"/>
                                          <a:ea typeface="Arial"/>
                                          <a:cs typeface="Arial"/>
                                          <a:sym typeface="Arial"/>
                                        </a:rPr>
                                        <a:t> sobre enfermedades actuales y emergentes</a:t>
                                      </a:r>
                                      <a:endParaRPr b="0" i="0" sz="1200" u="none" cap="none" strike="noStrike">
                                        <a:solidFill>
                                          <a:schemeClr val="lt1"/>
                                        </a:solidFill>
                                        <a:latin typeface="Times New Roman"/>
                                        <a:ea typeface="Times New Roman"/>
                                        <a:cs typeface="Times New Roman"/>
                                        <a:sym typeface="Times New Roman"/>
                                      </a:endParaRPr>
                                    </a:p>
                                  </p:txBody>
                                </p:sp>
                              </p:grpSp>
                              <p:grpSp>
                                <p:nvGrpSpPr>
                                  <p:cNvPr id="124" name="Google Shape;124;p13"/>
                                  <p:cNvGrpSpPr/>
                                  <p:nvPr/>
                                </p:nvGrpSpPr>
                                <p:grpSpPr>
                                  <a:xfrm>
                                    <a:off x="581891" y="1511538"/>
                                    <a:ext cx="3063833" cy="1666788"/>
                                    <a:chOff x="581891" y="1511538"/>
                                    <a:chExt cx="3063833" cy="1666788"/>
                                  </a:xfrm>
                                </p:grpSpPr>
                                <p:cxnSp>
                                  <p:nvCxnSpPr>
                                    <p:cNvPr id="125" name="Google Shape;125;p13"/>
                                    <p:cNvCxnSpPr/>
                                    <p:nvPr/>
                                  </p:nvCxnSpPr>
                                  <p:spPr>
                                    <a:xfrm rot="10800000">
                                      <a:off x="3645724" y="1511538"/>
                                      <a:ext cx="0" cy="125363"/>
                                    </a:xfrm>
                                    <a:prstGeom prst="straightConnector1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26" name="Google Shape;126;p13"/>
                                    <p:cNvCxnSpPr/>
                                    <p:nvPr/>
                                  </p:nvCxnSpPr>
                                  <p:spPr>
                                    <a:xfrm flipH="1">
                                      <a:off x="1033153" y="1974676"/>
                                      <a:ext cx="277880" cy="147888"/>
                                    </a:xfrm>
                                    <a:prstGeom prst="bentConnector2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27" name="Google Shape;127;p13"/>
                                    <p:cNvCxnSpPr/>
                                    <p:nvPr/>
                                  </p:nvCxnSpPr>
                                  <p:spPr>
                                    <a:xfrm flipH="1">
                                      <a:off x="2018805" y="2319060"/>
                                      <a:ext cx="158018" cy="162949"/>
                                    </a:xfrm>
                                    <a:prstGeom prst="bentConnector2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28" name="Google Shape;128;p13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603169" y="2319060"/>
                                      <a:ext cx="250900" cy="162949"/>
                                    </a:xfrm>
                                    <a:prstGeom prst="bentConnector2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29" name="Google Shape;129;p13"/>
                                    <p:cNvCxnSpPr/>
                                    <p:nvPr/>
                                  </p:nvCxnSpPr>
                                  <p:spPr>
                                    <a:xfrm flipH="1" rot="10800000">
                                      <a:off x="2500647" y="2686871"/>
                                      <a:ext cx="321764" cy="14887"/>
                                    </a:xfrm>
                                    <a:prstGeom prst="straightConnector1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30" name="Google Shape;130;p13"/>
                                    <p:cNvCxnSpPr>
                                      <a:stCxn id="123" idx="2"/>
                                    </p:cNvCxnSpPr>
                                    <p:nvPr/>
                                  </p:nvCxnSpPr>
                                  <p:spPr>
                                    <a:xfrm rot="10800000">
                                      <a:off x="901219" y="2664170"/>
                                      <a:ext cx="447300" cy="40500"/>
                                    </a:xfrm>
                                    <a:prstGeom prst="straightConnector1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31" name="Google Shape;131;p13"/>
                                    <p:cNvCxnSpPr>
                                      <a:stCxn id="113" idx="4"/>
                                    </p:cNvCxnSpPr>
                                    <p:nvPr/>
                                  </p:nvCxnSpPr>
                                  <p:spPr>
                                    <a:xfrm flipH="1">
                                      <a:off x="3236879" y="3056226"/>
                                      <a:ext cx="600" cy="122100"/>
                                    </a:xfrm>
                                    <a:prstGeom prst="straightConnector1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  <p:cxnSp>
                                  <p:nvCxnSpPr>
                                    <p:cNvPr id="132" name="Google Shape;132;p13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81891" y="3043455"/>
                                      <a:ext cx="0" cy="119975"/>
                                    </a:xfrm>
                                    <a:prstGeom prst="straightConnector1">
                                      <a:avLst/>
                                    </a:prstGeom>
                                    <a:noFill/>
                                    <a:ln cap="flat" cmpd="sng" w="9525">
                                      <a:solidFill>
                                        <a:srgbClr val="4A7DBA"/>
                                      </a:solidFill>
                                      <a:prstDash val="solid"/>
                                      <a:round/>
                                      <a:headEnd len="sm" w="sm" type="none"/>
                                      <a:tailEnd len="sm" w="sm" type="none"/>
                                    </a:ln>
                                  </p:spPr>
                                </p:cxnSp>
                              </p:grpSp>
                            </p:grpSp>
                          </p:grpSp>
                        </p:grpSp>
                        <p:sp>
                          <p:nvSpPr>
                            <p:cNvPr id="133" name="Google Shape;133;p13"/>
                            <p:cNvSpPr/>
                            <p:nvPr/>
                          </p:nvSpPr>
                          <p:spPr>
                            <a:xfrm>
                              <a:off x="7060759" y="1725433"/>
                              <a:ext cx="1377955" cy="690350"/>
                            </a:xfrm>
                            <a:prstGeom prst="ellipse">
                              <a:avLst/>
                            </a:prstGeom>
                            <a:noFill/>
                            <a:ln cap="flat" cmpd="sng" w="25400">
                              <a:solidFill>
                                <a:srgbClr val="395E89"/>
                              </a:solidFill>
                              <a:prstDash val="solid"/>
                              <a:round/>
                              <a:headEnd len="sm" w="sm" type="none"/>
                              <a:tailEnd len="sm" w="sm" type="none"/>
                            </a:ln>
                          </p:spPr>
                          <p:txBody>
                            <a:bodyPr anchorCtr="0" anchor="ctr" bIns="45700" lIns="91425" spcFirstLastPara="1" rIns="91425" wrap="square" tIns="45700">
                              <a:noAutofit/>
                            </a:bodyPr>
                            <a:lstStyle/>
                            <a:p>
                              <a:pPr indent="0" lvl="0" marL="0" marR="0" rtl="0" algn="ctr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None/>
                              </a:pPr>
                              <a:r>
                                <a:rPr b="1" i="0" lang="es-MX" sz="700" u="none" cap="none" strike="noStrike">
                                  <a:solidFill>
                                    <a:srgbClr val="000000"/>
                                  </a:solidFill>
                                  <a:latin typeface="Arial"/>
                                  <a:ea typeface="Arial"/>
                                  <a:cs typeface="Arial"/>
                                  <a:sym typeface="Arial"/>
                                </a:rPr>
                                <a:t>Instrumentación limitada de la política de salud</a:t>
                              </a:r>
                              <a:endParaRPr b="0" i="0" sz="1200" u="none" cap="none" strike="noStrike">
                                <a:solidFill>
                                  <a:schemeClr val="lt1"/>
                                </a:solidFill>
                                <a:latin typeface="Times New Roman"/>
                                <a:ea typeface="Times New Roman"/>
                                <a:cs typeface="Times New Roman"/>
                                <a:sym typeface="Times New Roman"/>
                              </a:endParaRPr>
                            </a:p>
                          </p:txBody>
                        </p:sp>
                        <p:sp>
                          <p:nvSpPr>
                            <p:cNvPr id="134" name="Google Shape;134;p13"/>
                            <p:cNvSpPr/>
                            <p:nvPr/>
                          </p:nvSpPr>
                          <p:spPr>
                            <a:xfrm>
                              <a:off x="7060758" y="3554232"/>
                              <a:ext cx="1440022" cy="828002"/>
                            </a:xfrm>
                            <a:prstGeom prst="rect">
                              <a:avLst/>
                            </a:prstGeom>
                            <a:noFill/>
                            <a:ln cap="flat" cmpd="sng" w="25400">
                              <a:solidFill>
                                <a:srgbClr val="366092"/>
                              </a:solidFill>
                              <a:prstDash val="solid"/>
                              <a:round/>
                              <a:headEnd len="sm" w="sm" type="none"/>
                              <a:tailEnd len="sm" w="sm" type="none"/>
                            </a:ln>
                          </p:spPr>
                          <p:txBody>
                            <a:bodyPr anchorCtr="0" anchor="ctr" bIns="45700" lIns="91425" spcFirstLastPara="1" rIns="91425" wrap="square" tIns="45700">
                              <a:noAutofit/>
                            </a:bodyPr>
                            <a:lstStyle/>
                            <a:p>
                              <a:pPr indent="0" lvl="0" marL="0" marR="0" rtl="0" algn="ctr">
                                <a:spcBef>
                                  <a:spcPts val="0"/>
                                </a:spcBef>
                                <a:spcAft>
                                  <a:spcPts val="0"/>
                                </a:spcAft>
                                <a:buNone/>
                              </a:pPr>
                              <a:r>
                                <a:rPr b="1" i="0" lang="es-MX" sz="700" u="none" cap="none" strike="noStrike">
                                  <a:solidFill>
                                    <a:srgbClr val="000000"/>
                                  </a:solidFill>
                                  <a:latin typeface="Arial"/>
                                  <a:ea typeface="Arial"/>
                                  <a:cs typeface="Arial"/>
                                  <a:sym typeface="Arial"/>
                                </a:rPr>
                                <a:t>Desempeño laboral inadecuado</a:t>
                              </a:r>
                              <a:endParaRPr b="0" i="0" sz="1200" u="none" cap="none" strike="noStrike">
                                <a:solidFill>
                                  <a:schemeClr val="lt1"/>
                                </a:solidFill>
                                <a:latin typeface="Times New Roman"/>
                                <a:ea typeface="Times New Roman"/>
                                <a:cs typeface="Times New Roman"/>
                                <a:sym typeface="Times New Roman"/>
                              </a:endParaRPr>
                            </a:p>
                          </p:txBody>
                        </p:sp>
                        <p:cxnSp>
                          <p:nvCxnSpPr>
                            <p:cNvPr id="135" name="Google Shape;135;p13"/>
                            <p:cNvCxnSpPr/>
                            <p:nvPr/>
                          </p:nvCxnSpPr>
                          <p:spPr>
                            <a:xfrm>
                              <a:off x="6726804" y="1216549"/>
                              <a:ext cx="1023847" cy="504616"/>
                            </a:xfrm>
                            <a:prstGeom prst="bentConnector2">
                              <a:avLst/>
                            </a:prstGeom>
                            <a:noFill/>
                            <a:ln cap="flat" cmpd="sng" w="9525">
                              <a:solidFill>
                                <a:srgbClr val="4A7DBA"/>
                              </a:solidFill>
                              <a:prstDash val="solid"/>
                              <a:round/>
                              <a:headEnd len="sm" w="sm" type="none"/>
                              <a:tailEnd len="sm" w="sm" type="none"/>
                            </a:ln>
                          </p:spPr>
                        </p:cxnSp>
                        <p:cxnSp>
                          <p:nvCxnSpPr>
                            <p:cNvPr id="136" name="Google Shape;136;p13"/>
                            <p:cNvCxnSpPr/>
                            <p:nvPr/>
                          </p:nvCxnSpPr>
                          <p:spPr>
                            <a:xfrm>
                              <a:off x="7752522" y="2417196"/>
                              <a:ext cx="15815" cy="1142296"/>
                            </a:xfrm>
                            <a:prstGeom prst="straightConnector1">
                              <a:avLst/>
                            </a:prstGeom>
                            <a:noFill/>
                            <a:ln cap="flat" cmpd="sng" w="9525">
                              <a:solidFill>
                                <a:srgbClr val="4A7DBA"/>
                              </a:solidFill>
                              <a:prstDash val="solid"/>
                              <a:round/>
                              <a:headEnd len="sm" w="sm" type="none"/>
                              <a:tailEnd len="sm" w="sm" type="none"/>
                            </a:ln>
                          </p:spPr>
                        </p:cxnSp>
                      </p:grpSp>
                    </p:grpSp>
                  </p:grpSp>
                  <p:cxnSp>
                    <p:nvCxnSpPr>
                      <p:cNvPr id="137" name="Google Shape;137;p13"/>
                      <p:cNvCxnSpPr/>
                      <p:nvPr/>
                    </p:nvCxnSpPr>
                    <p:spPr>
                      <a:xfrm flipH="1">
                        <a:off x="4203510" y="4763069"/>
                        <a:ext cx="4072164" cy="307274"/>
                      </a:xfrm>
                      <a:prstGeom prst="bentConnector3">
                        <a:avLst>
                          <a:gd fmla="val 786" name="adj1"/>
                        </a:avLst>
                      </a:prstGeom>
                      <a:noFill/>
                      <a:ln cap="flat" cmpd="sng" w="9525">
                        <a:solidFill>
                          <a:srgbClr val="4A7DBA"/>
                        </a:solidFill>
                        <a:prstDash val="solid"/>
                        <a:round/>
                        <a:headEnd len="sm" w="sm" type="none"/>
                        <a:tailEnd len="sm" w="sm" type="none"/>
                      </a:ln>
                    </p:spPr>
                  </p:cxnSp>
                  <p:cxnSp>
                    <p:nvCxnSpPr>
                      <p:cNvPr id="138" name="Google Shape;138;p13"/>
                      <p:cNvCxnSpPr/>
                      <p:nvPr/>
                    </p:nvCxnSpPr>
                    <p:spPr>
                      <a:xfrm flipH="1">
                        <a:off x="4203510" y="4708478"/>
                        <a:ext cx="2145764" cy="366651"/>
                      </a:xfrm>
                      <a:prstGeom prst="bentConnector3">
                        <a:avLst>
                          <a:gd fmla="val -163" name="adj1"/>
                        </a:avLst>
                      </a:prstGeom>
                      <a:noFill/>
                      <a:ln cap="flat" cmpd="sng" w="9525">
                        <a:solidFill>
                          <a:srgbClr val="4A7DBA"/>
                        </a:solidFill>
                        <a:prstDash val="solid"/>
                        <a:round/>
                        <a:headEnd len="sm" w="sm" type="none"/>
                        <a:tailEnd len="sm" w="sm" type="none"/>
                      </a:ln>
                    </p:spPr>
                  </p:cxnSp>
                </p:grpSp>
              </p:grpSp>
            </p:grpSp>
          </p:grpSp>
          <p:cxnSp>
            <p:nvCxnSpPr>
              <p:cNvPr id="139" name="Google Shape;139;p13"/>
              <p:cNvCxnSpPr/>
              <p:nvPr/>
            </p:nvCxnSpPr>
            <p:spPr>
              <a:xfrm flipH="1" rot="10800000">
                <a:off x="4191990" y="5723906"/>
                <a:ext cx="10806" cy="502442"/>
              </a:xfrm>
              <a:prstGeom prst="straightConnector1">
                <a:avLst/>
              </a:prstGeom>
              <a:noFill/>
              <a:ln cap="flat" cmpd="sng" w="9525">
                <a:solidFill>
                  <a:srgbClr val="4A7DBA"/>
                </a:solidFill>
                <a:prstDash val="solid"/>
                <a:round/>
                <a:headEnd len="sm" w="sm" type="none"/>
                <a:tailEnd len="sm" w="sm" type="none"/>
              </a:ln>
            </p:spPr>
          </p:cxnSp>
        </p:grpSp>
        <p:sp>
          <p:nvSpPr>
            <p:cNvPr id="140" name="Google Shape;140;p13"/>
            <p:cNvSpPr txBox="1"/>
            <p:nvPr/>
          </p:nvSpPr>
          <p:spPr>
            <a:xfrm>
              <a:off x="137610" y="38872"/>
              <a:ext cx="6887571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s-MX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PP E010 “Formación y Capacitación de Recursos Humanos para la Salud”</a:t>
              </a:r>
              <a:endParaRPr/>
            </a:p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0" lang="es-MX" sz="14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Árbol del problema   -  MIR 2020</a:t>
              </a:r>
              <a:endPara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141" name="Google Shape;141;p13"/>
          <p:cNvCxnSpPr>
            <a:stCxn id="94" idx="4"/>
            <a:endCxn id="114" idx="0"/>
          </p:cNvCxnSpPr>
          <p:nvPr/>
        </p:nvCxnSpPr>
        <p:spPr>
          <a:xfrm>
            <a:off x="6404338" y="4275823"/>
            <a:ext cx="10800" cy="20280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42" name="Google Shape;142;p13"/>
          <p:cNvSpPr txBox="1"/>
          <p:nvPr/>
        </p:nvSpPr>
        <p:spPr>
          <a:xfrm>
            <a:off x="539551" y="747482"/>
            <a:ext cx="10113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Efectos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13"/>
          <p:cNvSpPr txBox="1"/>
          <p:nvPr/>
        </p:nvSpPr>
        <p:spPr>
          <a:xfrm>
            <a:off x="2051721" y="6092275"/>
            <a:ext cx="126932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Problema</a:t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4" name="Google Shape;144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308304" y="0"/>
            <a:ext cx="1800200" cy="506015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3"/>
          <p:cNvSpPr txBox="1"/>
          <p:nvPr/>
        </p:nvSpPr>
        <p:spPr>
          <a:xfrm>
            <a:off x="4756894" y="395064"/>
            <a:ext cx="226828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2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JULIO 16 2019 DEFINITIVO   </a:t>
            </a:r>
            <a:endParaRPr b="1" sz="120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1" name="Google Shape;151;p14"/>
          <p:cNvCxnSpPr/>
          <p:nvPr/>
        </p:nvCxnSpPr>
        <p:spPr>
          <a:xfrm>
            <a:off x="6436976" y="4208639"/>
            <a:ext cx="10800" cy="202800"/>
          </a:xfrm>
          <a:prstGeom prst="straightConnector1">
            <a:avLst/>
          </a:prstGeom>
          <a:noFill/>
          <a:ln cap="flat" cmpd="sng" w="9525">
            <a:solidFill>
              <a:srgbClr val="4A7DBA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2" name="Google Shape;152;p14"/>
          <p:cNvSpPr txBox="1"/>
          <p:nvPr/>
        </p:nvSpPr>
        <p:spPr>
          <a:xfrm>
            <a:off x="1331640" y="0"/>
            <a:ext cx="6192688" cy="4308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1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PP E010 “Formación y Capacitación de Recursos Humanos para la Salud”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1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Árbol del problema   -   MIR 2020</a:t>
            </a:r>
            <a:endParaRPr sz="11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14"/>
          <p:cNvSpPr/>
          <p:nvPr/>
        </p:nvSpPr>
        <p:spPr>
          <a:xfrm>
            <a:off x="3789491" y="422255"/>
            <a:ext cx="1276985" cy="501650"/>
          </a:xfrm>
          <a:prstGeom prst="rect">
            <a:avLst/>
          </a:prstGeom>
          <a:noFill/>
          <a:ln cap="flat" cmpd="sng" w="12700">
            <a:solidFill>
              <a:srgbClr val="93B3D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5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Rezago institucional en la formación de posgrado, actualización y  capacitación de recursos humanos para la salud</a:t>
            </a:r>
            <a:endParaRPr sz="12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4" name="Google Shape;154;p14"/>
          <p:cNvSpPr txBox="1"/>
          <p:nvPr/>
        </p:nvSpPr>
        <p:spPr>
          <a:xfrm>
            <a:off x="2843808" y="492959"/>
            <a:ext cx="126932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Problema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4"/>
          <p:cNvSpPr txBox="1"/>
          <p:nvPr/>
        </p:nvSpPr>
        <p:spPr>
          <a:xfrm>
            <a:off x="913000" y="657827"/>
            <a:ext cx="126932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Causas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56" name="Google Shape;156;p14"/>
          <p:cNvGrpSpPr/>
          <p:nvPr/>
        </p:nvGrpSpPr>
        <p:grpSpPr>
          <a:xfrm>
            <a:off x="35496" y="954764"/>
            <a:ext cx="9144000" cy="6441549"/>
            <a:chOff x="35496" y="954764"/>
            <a:chExt cx="9144000" cy="6441549"/>
          </a:xfrm>
        </p:grpSpPr>
        <p:pic>
          <p:nvPicPr>
            <p:cNvPr id="157" name="Google Shape;157;p14"/>
            <p:cNvPicPr preferRelativeResize="0"/>
            <p:nvPr/>
          </p:nvPicPr>
          <p:blipFill rotWithShape="1">
            <a:blip r:embed="rId3">
              <a:alphaModFix/>
            </a:blip>
            <a:srcRect b="-8065" l="0" r="0" t="8066"/>
            <a:stretch/>
          </p:blipFill>
          <p:spPr>
            <a:xfrm>
              <a:off x="35496" y="954764"/>
              <a:ext cx="9144000" cy="64415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8" name="Google Shape;158;p14"/>
            <p:cNvSpPr txBox="1"/>
            <p:nvPr/>
          </p:nvSpPr>
          <p:spPr>
            <a:xfrm>
              <a:off x="913000" y="1988840"/>
              <a:ext cx="720080" cy="276999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MX" sz="4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Bajo nivel académico del personal de salud especializado</a:t>
              </a:r>
              <a:endParaRPr sz="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9" name="Google Shape;159;p14"/>
          <p:cNvSpPr txBox="1"/>
          <p:nvPr/>
        </p:nvSpPr>
        <p:spPr>
          <a:xfrm>
            <a:off x="8100392" y="2043350"/>
            <a:ext cx="576064" cy="3693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4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Deficiente integración del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4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Programa Anual de Capacitación</a:t>
            </a:r>
            <a:endParaRPr b="1" sz="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14"/>
          <p:cNvSpPr txBox="1"/>
          <p:nvPr/>
        </p:nvSpPr>
        <p:spPr>
          <a:xfrm>
            <a:off x="8100392" y="2828036"/>
            <a:ext cx="576064" cy="3693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4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Insuficiente seguimiento del programa de capacitación</a:t>
            </a:r>
            <a:endParaRPr b="1" sz="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14"/>
          <p:cNvSpPr txBox="1"/>
          <p:nvPr/>
        </p:nvSpPr>
        <p:spPr>
          <a:xfrm>
            <a:off x="8141262" y="3595055"/>
            <a:ext cx="576064" cy="30008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4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Bajo apoyo institucional a la capacitación</a:t>
            </a:r>
            <a:endParaRPr b="1" sz="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14"/>
          <p:cNvSpPr txBox="1"/>
          <p:nvPr/>
        </p:nvSpPr>
        <p:spPr>
          <a:xfrm>
            <a:off x="4607496" y="2852936"/>
            <a:ext cx="612576" cy="36933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45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Menores ofertas de mercado laboral en lugares de formación</a:t>
            </a:r>
            <a:endParaRPr b="1" sz="45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308304" y="0"/>
            <a:ext cx="1800200" cy="506015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14"/>
          <p:cNvSpPr txBox="1"/>
          <p:nvPr/>
        </p:nvSpPr>
        <p:spPr>
          <a:xfrm>
            <a:off x="6642246" y="6533138"/>
            <a:ext cx="3132316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JULIO 16 2019 DEFINITIVO   </a:t>
            </a:r>
            <a:endParaRPr b="1" sz="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