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-1157" y="25457"/>
            <a:ext cx="6765925" cy="3136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del Problema PP E022 “Investigación y Desarrollo Tecnológico en Salud” - MIR 2020 </a:t>
            </a:r>
            <a:endParaRPr b="0" i="0" sz="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1160000" y="472548"/>
            <a:ext cx="6696462" cy="2755330"/>
            <a:chOff x="467544" y="947458"/>
            <a:chExt cx="7128510" cy="2971072"/>
          </a:xfrm>
        </p:grpSpPr>
        <p:grpSp>
          <p:nvGrpSpPr>
            <p:cNvPr id="86" name="Google Shape;86;p13"/>
            <p:cNvGrpSpPr/>
            <p:nvPr/>
          </p:nvGrpSpPr>
          <p:grpSpPr>
            <a:xfrm>
              <a:off x="467544" y="947458"/>
              <a:ext cx="7128510" cy="2971072"/>
              <a:chOff x="467544" y="947458"/>
              <a:chExt cx="7128510" cy="2971072"/>
            </a:xfrm>
          </p:grpSpPr>
          <p:grpSp>
            <p:nvGrpSpPr>
              <p:cNvPr id="87" name="Google Shape;87;p13"/>
              <p:cNvGrpSpPr/>
              <p:nvPr/>
            </p:nvGrpSpPr>
            <p:grpSpPr>
              <a:xfrm>
                <a:off x="467544" y="947458"/>
                <a:ext cx="7128510" cy="2971072"/>
                <a:chOff x="0" y="184067"/>
                <a:chExt cx="7129046" cy="2971165"/>
              </a:xfrm>
            </p:grpSpPr>
            <p:cxnSp>
              <p:nvCxnSpPr>
                <p:cNvPr id="88" name="Google Shape;88;p13"/>
                <p:cNvCxnSpPr/>
                <p:nvPr/>
              </p:nvCxnSpPr>
              <p:spPr>
                <a:xfrm rot="-5400000">
                  <a:off x="3981203" y="1980210"/>
                  <a:ext cx="175145" cy="864042"/>
                </a:xfrm>
                <a:prstGeom prst="bentConnector3">
                  <a:avLst>
                    <a:gd fmla="val 472785" name="adj1"/>
                  </a:avLst>
                </a:prstGeom>
                <a:noFill/>
                <a:ln cap="flat" cmpd="sng" w="9525">
                  <a:solidFill>
                    <a:srgbClr val="306EA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grpSp>
              <p:nvGrpSpPr>
                <p:cNvPr id="89" name="Google Shape;89;p13"/>
                <p:cNvGrpSpPr/>
                <p:nvPr/>
              </p:nvGrpSpPr>
              <p:grpSpPr>
                <a:xfrm>
                  <a:off x="0" y="184067"/>
                  <a:ext cx="7129046" cy="2971165"/>
                  <a:chOff x="0" y="184067"/>
                  <a:chExt cx="7129046" cy="2971165"/>
                </a:xfrm>
              </p:grpSpPr>
              <p:grpSp>
                <p:nvGrpSpPr>
                  <p:cNvPr id="90" name="Google Shape;90;p13"/>
                  <p:cNvGrpSpPr/>
                  <p:nvPr/>
                </p:nvGrpSpPr>
                <p:grpSpPr>
                  <a:xfrm>
                    <a:off x="0" y="1520041"/>
                    <a:ext cx="6681717" cy="1635191"/>
                    <a:chOff x="0" y="0"/>
                    <a:chExt cx="6681717" cy="1635191"/>
                  </a:xfrm>
                </p:grpSpPr>
                <p:cxnSp>
                  <p:nvCxnSpPr>
                    <p:cNvPr id="91" name="Google Shape;91;p13"/>
                    <p:cNvCxnSpPr>
                      <a:stCxn id="92" idx="0"/>
                      <a:endCxn id="93" idx="4"/>
                    </p:cNvCxnSpPr>
                    <p:nvPr/>
                  </p:nvCxnSpPr>
                  <p:spPr>
                    <a:xfrm rot="-5400000">
                      <a:off x="6253767" y="-127654"/>
                      <a:ext cx="113400" cy="742500"/>
                    </a:xfrm>
                    <a:prstGeom prst="bentConnector3">
                      <a:avLst>
                        <a:gd fmla="val 1389444" name="adj1"/>
                      </a:avLst>
                    </a:prstGeom>
                    <a:noFill/>
                    <a:ln cap="flat" cmpd="sng" w="9525">
                      <a:solidFill>
                        <a:srgbClr val="306EA2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  <p:grpSp>
                  <p:nvGrpSpPr>
                    <p:cNvPr id="94" name="Google Shape;94;p13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</p:grpSpPr>
                  <p:grpSp>
                    <p:nvGrpSpPr>
                      <p:cNvPr id="95" name="Google Shape;95;p13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</p:grpSpPr>
                    <p:grpSp>
                      <p:nvGrpSpPr>
                        <p:cNvPr id="96" name="Google Shape;96;p13"/>
                        <p:cNvGrpSpPr/>
                        <p:nvPr/>
                      </p:nvGrpSpPr>
                      <p:grpSpPr>
                        <a:xfrm>
                          <a:off x="0" y="0"/>
                          <a:ext cx="6443242" cy="1635191"/>
                          <a:chOff x="0" y="0"/>
                          <a:chExt cx="6443242" cy="1635191"/>
                        </a:xfrm>
                      </p:grpSpPr>
                      <p:grpSp>
                        <p:nvGrpSpPr>
                          <p:cNvPr id="97" name="Google Shape;97;p13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635191"/>
                            <a:chOff x="0" y="0"/>
                            <a:chExt cx="6443242" cy="1635191"/>
                          </a:xfrm>
                        </p:grpSpPr>
                        <p:grpSp>
                          <p:nvGrpSpPr>
                            <p:cNvPr id="98" name="Google Shape;98;p13"/>
                            <p:cNvGrpSpPr/>
                            <p:nvPr/>
                          </p:nvGrpSpPr>
                          <p:grpSpPr>
                            <a:xfrm>
                              <a:off x="0" y="249089"/>
                              <a:ext cx="6443242" cy="1386102"/>
                              <a:chOff x="0" y="0"/>
                              <a:chExt cx="6443242" cy="1386102"/>
                            </a:xfrm>
                          </p:grpSpPr>
                          <p:cxnSp>
                            <p:nvCxnSpPr>
                              <p:cNvPr id="99" name="Google Shape;99;p13"/>
                              <p:cNvCxnSpPr/>
                              <p:nvPr/>
                            </p:nvCxnSpPr>
                            <p:spPr>
                              <a:xfrm rot="10800000">
                                <a:off x="504749" y="504749"/>
                                <a:ext cx="3126609" cy="156345"/>
                              </a:xfrm>
                              <a:prstGeom prst="bentConnector2">
                                <a:avLst/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00" name="Google Shape;100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</p:grpSpPr>
                            <p:cxnSp>
                              <p:nvCxnSpPr>
                                <p:cNvPr id="101" name="Google Shape;101;p13"/>
                                <p:cNvCxnSpPr/>
                                <p:nvPr/>
                              </p:nvCxnSpPr>
                              <p:spPr>
                                <a:xfrm rot="10800000">
                                  <a:off x="2472537" y="534010"/>
                                  <a:ext cx="1152056" cy="138462"/>
                                </a:xfrm>
                                <a:prstGeom prst="bentConnector2">
                                  <a:avLst/>
                                </a:prstGeom>
                                <a:noFill/>
                                <a:ln cap="flat" cmpd="sng" w="9525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  <p:grpSp>
                              <p:nvGrpSpPr>
                                <p:cNvPr id="102" name="Google Shape;102;p13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1386102"/>
                                  <a:chOff x="0" y="0"/>
                                  <a:chExt cx="6443242" cy="1386102"/>
                                </a:xfrm>
                              </p:grpSpPr>
                              <p:grpSp>
                                <p:nvGrpSpPr>
                                  <p:cNvPr id="103" name="Google Shape;103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443242" cy="1386102"/>
                                    <a:chOff x="0" y="0"/>
                                    <a:chExt cx="6443242" cy="1386102"/>
                                  </a:xfrm>
                                </p:grpSpPr>
                                <p:grpSp>
                                  <p:nvGrpSpPr>
                                    <p:cNvPr id="104" name="Google Shape;104;p1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443242" cy="555226"/>
                                      <a:chOff x="0" y="0"/>
                                      <a:chExt cx="6443242" cy="555226"/>
                                    </a:xfrm>
                                  </p:grpSpPr>
                                  <p:sp>
                                    <p:nvSpPr>
                                      <p:cNvPr id="105" name="Google Shape;105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Diagnósticos poco precisos sobre enfermedades emergentes </a:t>
                                        </a:r>
                                        <a:endParaRPr/>
                                      </a:p>
                                    </p:txBody>
                                  </p:sp>
                                  <p:sp>
                                    <p:nvSpPr>
                                      <p:cNvPr id="106" name="Google Shape;106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975104" y="29261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Limitada toma de decisiones con base en evidencia científica</a:t>
                                        </a:r>
                                        <a:endParaRPr/>
                                      </a:p>
                                    </p:txBody>
                                  </p:sp>
                                  <p:sp>
                                    <p:nvSpPr>
                                      <p:cNvPr id="107" name="Google Shape;107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994099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Mínima incorporación de nuevos talentos</a:t>
                                        </a:r>
                                        <a:endParaRPr/>
                                      </a:p>
                                    </p:txBody>
                                  </p:sp>
                                  <p:sp>
                                    <p:nvSpPr>
                                      <p:cNvPr id="92" name="Google Shape;92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5435193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Mayor gasto en salud</a:t>
                                        </a:r>
                                        <a:endParaRPr/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108" name="Google Shape;108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18765" y="742722"/>
                                      <a:ext cx="1724978" cy="643380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chemeClr val="lt1"/>
                                    </a:solidFill>
                                    <a:ln cap="flat" cmpd="sng" w="12700">
                                      <a:solidFill>
                                        <a:srgbClr val="306EA2"/>
                                      </a:solidFill>
                                      <a:prstDash val="solid"/>
                                      <a:miter lim="800000"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0" lIns="0" spcFirstLastPara="1" rIns="0" wrap="square" tIns="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650" u="none" cap="none" strike="noStrike">
                                          <a:solidFill>
                                            <a:schemeClr val="lt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rPr>
                                        <a:t>Insuficiente investigación científica orientada a mejorar los problemas de salud de la población</a:t>
                                      </a:r>
                                      <a:endParaRPr b="1" i="0" sz="650" u="none" cap="none" strike="noStrike">
                                        <a:solidFill>
                                          <a:schemeClr val="lt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endParaRPr>
                                    </a:p>
                                  </p:txBody>
                                </p:sp>
                              </p:grpSp>
                              <p:cxnSp>
                                <p:nvCxnSpPr>
                                  <p:cNvPr id="109" name="Google Shape;109;p13"/>
                                  <p:cNvCxnSpPr/>
                                  <p:nvPr/>
                                </p:nvCxnSpPr>
                                <p:spPr>
                                  <a:xfrm rot="-5400000">
                                    <a:off x="4703674" y="-512064"/>
                                    <a:ext cx="175145" cy="2304113"/>
                                  </a:xfrm>
                                  <a:prstGeom prst="bentConnector3">
                                    <a:avLst>
                                      <a:gd fmla="val 36949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</p:grpSp>
                        </p:grpSp>
                        <p:cxnSp>
                          <p:nvCxnSpPr>
                            <p:cNvPr id="110" name="Google Shape;110;p13"/>
                            <p:cNvCxnSpPr/>
                            <p:nvPr/>
                          </p:nvCxnSpPr>
                          <p:spPr>
                            <a:xfrm rot="-5400000">
                              <a:off x="1116281" y="-611872"/>
                              <a:ext cx="252350" cy="1476094"/>
                            </a:xfrm>
                            <a:prstGeom prst="bentConnector3">
                              <a:avLst>
                                <a:gd fmla="val 50000" name="adj1"/>
                              </a:avLst>
                            </a:prstGeom>
                            <a:noFill/>
                            <a:ln cap="flat" cmpd="sng" w="9525">
                              <a:solidFill>
                                <a:srgbClr val="306EA2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111" name="Google Shape;111;p13"/>
                          <p:cNvCxnSpPr/>
                          <p:nvPr/>
                        </p:nvCxnSpPr>
                        <p:spPr>
                          <a:xfrm rot="-5400000">
                            <a:off x="2689761" y="-71252"/>
                            <a:ext cx="130810" cy="559199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rgbClr val="306EA2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  <p:cxnSp>
                      <p:nvCxnSpPr>
                        <p:cNvPr id="112" name="Google Shape;112;p13"/>
                        <p:cNvCxnSpPr/>
                        <p:nvPr/>
                      </p:nvCxnSpPr>
                      <p:spPr>
                        <a:xfrm>
                          <a:off x="4500748" y="225631"/>
                          <a:ext cx="0" cy="74744"/>
                        </a:xfrm>
                        <a:prstGeom prst="straightConnector1">
                          <a:avLst/>
                        </a:prstGeom>
                        <a:noFill/>
                        <a:ln cap="flat" cmpd="sng" w="9525">
                          <a:solidFill>
                            <a:srgbClr val="306EA2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</p:grpSp>
                  <p:cxnSp>
                    <p:nvCxnSpPr>
                      <p:cNvPr id="113" name="Google Shape;113;p13"/>
                      <p:cNvCxnSpPr>
                        <a:endCxn id="92" idx="0"/>
                      </p:cNvCxnSpPr>
                      <p:nvPr/>
                    </p:nvCxnSpPr>
                    <p:spPr>
                      <a:xfrm flipH="1">
                        <a:off x="5939217" y="298496"/>
                        <a:ext cx="6000" cy="1800"/>
                      </a:xfrm>
                      <a:prstGeom prst="bentConnector2">
                        <a:avLst/>
                      </a:prstGeom>
                      <a:noFill/>
                      <a:ln cap="flat" cmpd="sng" w="9525">
                        <a:solidFill>
                          <a:srgbClr val="306EA2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</p:grpSp>
              <p:grpSp>
                <p:nvGrpSpPr>
                  <p:cNvPr id="114" name="Google Shape;114;p13"/>
                  <p:cNvGrpSpPr/>
                  <p:nvPr/>
                </p:nvGrpSpPr>
                <p:grpSpPr>
                  <a:xfrm>
                    <a:off x="457201" y="184067"/>
                    <a:ext cx="6671845" cy="1562169"/>
                    <a:chOff x="0" y="0"/>
                    <a:chExt cx="6671846" cy="1562169"/>
                  </a:xfrm>
                </p:grpSpPr>
                <p:sp>
                  <p:nvSpPr>
                    <p:cNvPr id="115" name="Google Shape;115;p13"/>
                    <p:cNvSpPr/>
                    <p:nvPr/>
                  </p:nvSpPr>
                  <p:spPr>
                    <a:xfrm>
                      <a:off x="3544785" y="409699"/>
                      <a:ext cx="894500" cy="534080"/>
                    </a:xfrm>
                    <a:prstGeom prst="ellipse">
                      <a:avLst/>
                    </a:prstGeom>
                    <a:solidFill>
                      <a:schemeClr val="lt1"/>
                    </a:solidFill>
                    <a:ln cap="flat" cmpd="sng" w="12700">
                      <a:solidFill>
                        <a:srgbClr val="306EA2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0" lIns="0" spcFirstLastPara="1" rIns="0" wrap="square" tIns="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65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Condiciones de salud inadecuadas</a:t>
                      </a:r>
                      <a:endParaRPr/>
                    </a:p>
                  </p:txBody>
                </p:sp>
                <p:grpSp>
                  <p:nvGrpSpPr>
                    <p:cNvPr id="116" name="Google Shape;116;p13"/>
                    <p:cNvGrpSpPr/>
                    <p:nvPr/>
                  </p:nvGrpSpPr>
                  <p:grpSpPr>
                    <a:xfrm>
                      <a:off x="0" y="0"/>
                      <a:ext cx="6671846" cy="1562169"/>
                      <a:chOff x="0" y="0"/>
                      <a:chExt cx="6671846" cy="1562169"/>
                    </a:xfrm>
                  </p:grpSpPr>
                  <p:cxnSp>
                    <p:nvCxnSpPr>
                      <p:cNvPr id="117" name="Google Shape;117;p13"/>
                      <p:cNvCxnSpPr/>
                      <p:nvPr/>
                    </p:nvCxnSpPr>
                    <p:spPr>
                      <a:xfrm flipH="1" rot="5400000">
                        <a:off x="2686792" y="-359228"/>
                        <a:ext cx="142171" cy="2463348"/>
                      </a:xfrm>
                      <a:prstGeom prst="bentConnector5">
                        <a:avLst>
                          <a:gd fmla="val -37516" name="adj1"/>
                          <a:gd fmla="val 22162" name="adj2"/>
                          <a:gd fmla="val 89282" name="adj3"/>
                        </a:avLst>
                      </a:prstGeom>
                      <a:noFill/>
                      <a:ln cap="flat" cmpd="sng" w="9525">
                        <a:solidFill>
                          <a:srgbClr val="306EA2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  <p:grpSp>
                    <p:nvGrpSpPr>
                      <p:cNvPr id="118" name="Google Shape;118;p13"/>
                      <p:cNvGrpSpPr/>
                      <p:nvPr/>
                    </p:nvGrpSpPr>
                    <p:grpSpPr>
                      <a:xfrm>
                        <a:off x="0" y="0"/>
                        <a:ext cx="6671846" cy="1562169"/>
                        <a:chOff x="0" y="0"/>
                        <a:chExt cx="6671846" cy="1562169"/>
                      </a:xfrm>
                    </p:grpSpPr>
                    <p:sp>
                      <p:nvSpPr>
                        <p:cNvPr id="119" name="Google Shape;119;p13"/>
                        <p:cNvSpPr/>
                        <p:nvPr/>
                      </p:nvSpPr>
                      <p:spPr>
                        <a:xfrm>
                          <a:off x="1240972" y="0"/>
                          <a:ext cx="894500" cy="534080"/>
                        </a:xfrm>
                        <a:prstGeom prst="ellipse">
                          <a:avLst/>
                        </a:prstGeom>
                        <a:solidFill>
                          <a:schemeClr val="lt1"/>
                        </a:solidFill>
                        <a:ln cap="flat" cmpd="sng" w="12700">
                          <a:solidFill>
                            <a:srgbClr val="306EA2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0" lIns="0" spcFirstLastPara="1" rIns="0" wrap="square" tIns="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65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Menor productividad laboral y escolar</a:t>
                          </a:r>
                          <a:endParaRPr b="1" i="0" sz="65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grpSp>
                      <p:nvGrpSpPr>
                        <p:cNvPr id="120" name="Google Shape;120;p13"/>
                        <p:cNvGrpSpPr/>
                        <p:nvPr/>
                      </p:nvGrpSpPr>
                      <p:grpSpPr>
                        <a:xfrm>
                          <a:off x="0" y="118753"/>
                          <a:ext cx="6671846" cy="1443416"/>
                          <a:chOff x="0" y="0"/>
                          <a:chExt cx="6671846" cy="1443416"/>
                        </a:xfrm>
                      </p:grpSpPr>
                      <p:sp>
                        <p:nvSpPr>
                          <p:cNvPr id="121" name="Google Shape;121;p13"/>
                          <p:cNvSpPr/>
                          <p:nvPr/>
                        </p:nvSpPr>
                        <p:spPr>
                          <a:xfrm>
                            <a:off x="2303813" y="0"/>
                            <a:ext cx="894500" cy="534080"/>
                          </a:xfrm>
                          <a:prstGeom prst="ellipse">
                            <a:avLst/>
                          </a:prstGeom>
                          <a:solidFill>
                            <a:schemeClr val="lt1"/>
                          </a:solidFill>
                          <a:ln cap="flat" cmpd="sng" w="12700">
                            <a:solidFill>
                              <a:srgbClr val="306EA2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  <p:txBody>
                          <a:bodyPr anchorCtr="0" anchor="ctr" bIns="0" lIns="0" spcFirstLastPara="1" rIns="0" wrap="square" tIns="0">
                            <a:noAutofit/>
                          </a:bodyPr>
                          <a:lstStyle/>
                          <a:p>
                            <a:pPr indent="0" lvl="0" marL="0" marR="0" rtl="0" algn="ctr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  <a:buNone/>
                            </a:pPr>
                            <a:r>
                              <a:rPr b="1" i="0" lang="es-MX" sz="601" u="none" cap="none" strike="noStrike">
                                <a:solidFill>
                                  <a:schemeClr val="dk1"/>
                                </a:solidFill>
                                <a:latin typeface="Calibri"/>
                                <a:ea typeface="Calibri"/>
                                <a:cs typeface="Calibri"/>
                                <a:sym typeface="Calibri"/>
                              </a:rPr>
                              <a:t>Menores oportunidades de trabajo e ingresos </a:t>
                            </a:r>
                            <a:endParaRPr/>
                          </a:p>
                        </p:txBody>
                      </p:sp>
                      <p:grpSp>
                        <p:nvGrpSpPr>
                          <p:cNvPr id="122" name="Google Shape;122;p13"/>
                          <p:cNvGrpSpPr/>
                          <p:nvPr/>
                        </p:nvGrpSpPr>
                        <p:grpSpPr>
                          <a:xfrm>
                            <a:off x="0" y="231568"/>
                            <a:ext cx="6671846" cy="1211847"/>
                            <a:chOff x="0" y="0"/>
                            <a:chExt cx="6671846" cy="1211847"/>
                          </a:xfrm>
                        </p:grpSpPr>
                        <p:cxnSp>
                          <p:nvCxnSpPr>
                            <p:cNvPr id="123" name="Google Shape;123;p13"/>
                            <p:cNvCxnSpPr/>
                            <p:nvPr/>
                          </p:nvCxnSpPr>
                          <p:spPr>
                            <a:xfrm rot="5400000">
                              <a:off x="1416132" y="-751113"/>
                              <a:ext cx="52181" cy="1989930"/>
                            </a:xfrm>
                            <a:prstGeom prst="bentConnector5">
                              <a:avLst>
                                <a:gd fmla="val -429182" name="adj1"/>
                                <a:gd fmla="val 42054" name="adj2"/>
                                <a:gd fmla="val -431391" name="adj3"/>
                              </a:avLst>
                            </a:prstGeom>
                            <a:noFill/>
                            <a:ln cap="flat" cmpd="sng" w="9525">
                              <a:solidFill>
                                <a:srgbClr val="306EA2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  <p:grpSp>
                          <p:nvGrpSpPr>
                            <p:cNvPr id="124" name="Google Shape;124;p13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1211847"/>
                              <a:chOff x="0" y="0"/>
                              <a:chExt cx="6671846" cy="1211847"/>
                            </a:xfrm>
                          </p:grpSpPr>
                          <p:cxnSp>
                            <p:nvCxnSpPr>
                              <p:cNvPr id="125" name="Google Shape;125;p13"/>
                              <p:cNvCxnSpPr/>
                              <p:nvPr/>
                            </p:nvCxnSpPr>
                            <p:spPr>
                              <a:xfrm flipH="1" rot="-5400000">
                                <a:off x="4747161" y="-756320"/>
                                <a:ext cx="719470" cy="2232109"/>
                              </a:xfrm>
                              <a:prstGeom prst="bentConnector3">
                                <a:avLst>
                                  <a:gd fmla="val 3402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26" name="Google Shape;126;p13"/>
                              <p:cNvGrpSpPr/>
                              <p:nvPr/>
                            </p:nvGrpSpPr>
                            <p:grpSpPr>
                              <a:xfrm>
                                <a:off x="0" y="599"/>
                                <a:ext cx="6671846" cy="1211248"/>
                                <a:chOff x="0" y="-133"/>
                                <a:chExt cx="6671846" cy="1211248"/>
                              </a:xfrm>
                            </p:grpSpPr>
                            <p:grpSp>
                              <p:nvGrpSpPr>
                                <p:cNvPr id="127" name="Google Shape;127;p13"/>
                                <p:cNvGrpSpPr/>
                                <p:nvPr/>
                              </p:nvGrpSpPr>
                              <p:grpSpPr>
                                <a:xfrm>
                                  <a:off x="0" y="273274"/>
                                  <a:ext cx="6671846" cy="937841"/>
                                  <a:chOff x="0" y="0"/>
                                  <a:chExt cx="6671846" cy="937841"/>
                                </a:xfrm>
                              </p:grpSpPr>
                              <p:grpSp>
                                <p:nvGrpSpPr>
                                  <p:cNvPr id="128" name="Google Shape;128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671846" cy="937841"/>
                                    <a:chOff x="0" y="0"/>
                                    <a:chExt cx="6671846" cy="937841"/>
                                  </a:xfrm>
                                </p:grpSpPr>
                                <p:grpSp>
                                  <p:nvGrpSpPr>
                                    <p:cNvPr id="129" name="Google Shape;129;p1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671846" cy="937841"/>
                                      <a:chOff x="0" y="0"/>
                                      <a:chExt cx="6671846" cy="937841"/>
                                    </a:xfrm>
                                  </p:grpSpPr>
                                  <p:grpSp>
                                    <p:nvGrpSpPr>
                                      <p:cNvPr id="130" name="Google Shape;130;p13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0"/>
                                        <a:ext cx="6671846" cy="937841"/>
                                        <a:chOff x="0" y="0"/>
                                        <a:chExt cx="6671846" cy="937841"/>
                                      </a:xfrm>
                                    </p:grpSpPr>
                                    <p:sp>
                                      <p:nvSpPr>
                                        <p:cNvPr id="131" name="Google Shape;131;p13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0" y="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solidFill>
                                          <a:schemeClr val="lt1"/>
                                        </a:solidFill>
                                        <a:ln cap="flat" cmpd="sng" w="12700">
                                          <a:solidFill>
                                            <a:srgbClr val="306EA2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  <p:txBody>
                                        <a:bodyPr anchorCtr="0" anchor="ctr" bIns="0" lIns="0" spcFirstLastPara="1" rIns="0" wrap="square" tIns="0">
                                          <a:noAutofit/>
                                        </a:bodyPr>
                                        <a:lstStyle/>
                                        <a:p>
                                          <a:pPr indent="0" lvl="0" marL="0" marR="0" rtl="0" algn="ctr"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0"/>
                                            </a:spcAft>
                                            <a:buNone/>
                                          </a:pPr>
                                          <a:r>
                                            <a:rPr b="1" i="0" lang="es-MX" sz="650" u="none" cap="none" strike="noStrike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Mayor tiempo de recuperación de los pacientes</a:t>
                                          </a:r>
                                          <a:endParaRPr/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2" name="Google Shape;132;p13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1080655" y="17813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solidFill>
                                          <a:schemeClr val="lt1"/>
                                        </a:solidFill>
                                        <a:ln cap="flat" cmpd="sng" w="12700">
                                          <a:solidFill>
                                            <a:srgbClr val="306EA2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  <p:txBody>
                                        <a:bodyPr anchorCtr="0" anchor="ctr" bIns="0" lIns="0" spcFirstLastPara="1" rIns="0" wrap="square" tIns="0">
                                          <a:noAutofit/>
                                        </a:bodyPr>
                                        <a:lstStyle/>
                                        <a:p>
                                          <a:pPr indent="0" lvl="0" marL="0" marR="0" rtl="0" algn="ctr"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0"/>
                                            </a:spcAft>
                                            <a:buNone/>
                                          </a:pPr>
                                          <a:r>
                                            <a:rPr b="1" i="0" lang="es-MX" sz="650" u="none" cap="none" strike="noStrike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Mayores tasas de morbilidad y mortalidad</a:t>
                                          </a:r>
                                          <a:endParaRPr/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3" name="Google Shape;133;p13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131621" y="320633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solidFill>
                                          <a:schemeClr val="lt1"/>
                                        </a:solidFill>
                                        <a:ln cap="flat" cmpd="sng" w="12700">
                                          <a:solidFill>
                                            <a:srgbClr val="306EA2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  <p:txBody>
                                        <a:bodyPr anchorCtr="0" anchor="ctr" bIns="0" lIns="0" spcFirstLastPara="1" rIns="0" wrap="square" tIns="0">
                                          <a:noAutofit/>
                                        </a:bodyPr>
                                        <a:lstStyle/>
                                        <a:p>
                                          <a:pPr indent="0" lvl="0" marL="0" marR="0" rtl="0" algn="ctr"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0"/>
                                            </a:spcAft>
                                            <a:buNone/>
                                          </a:pPr>
                                          <a:r>
                                            <a:rPr b="1" i="0" lang="es-MX" sz="500" u="none" cap="none" strike="noStrike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Insuficiente conocimiento  de tomadores de decisiones científico sobre problemas de salud</a:t>
                                          </a:r>
                                          <a:endParaRPr/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4" name="Google Shape;134;p13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3598224" y="403761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solidFill>
                                          <a:schemeClr val="lt1"/>
                                        </a:solidFill>
                                        <a:ln cap="flat" cmpd="sng" w="12700">
                                          <a:solidFill>
                                            <a:srgbClr val="306EA2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  <p:txBody>
                                        <a:bodyPr anchorCtr="0" anchor="ctr" bIns="0" lIns="0" spcFirstLastPara="1" rIns="0" wrap="square" tIns="0">
                                          <a:noAutofit/>
                                        </a:bodyPr>
                                        <a:lstStyle/>
                                        <a:p>
                                          <a:pPr indent="0" lvl="0" marL="0" marR="0" rtl="0" algn="ctr"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0"/>
                                            </a:spcAft>
                                            <a:buNone/>
                                          </a:pPr>
                                          <a:r>
                                            <a:rPr b="1" i="0" lang="es-MX" sz="650" u="none" cap="none" strike="noStrike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Migración de talentos</a:t>
                                          </a:r>
                                          <a:endParaRPr/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135" name="Google Shape;135;p13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4767943" y="344893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solidFill>
                                          <a:schemeClr val="lt1"/>
                                        </a:solidFill>
                                        <a:ln cap="flat" cmpd="sng" w="12700">
                                          <a:solidFill>
                                            <a:srgbClr val="306EA2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  <p:txBody>
                                        <a:bodyPr anchorCtr="0" anchor="ctr" bIns="0" lIns="0" spcFirstLastPara="1" rIns="0" wrap="square" tIns="0">
                                          <a:noAutofit/>
                                        </a:bodyPr>
                                        <a:lstStyle/>
                                        <a:p>
                                          <a:pPr indent="0" lvl="0" marL="0" marR="0" rtl="0" algn="ctr"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0"/>
                                            </a:spcAft>
                                            <a:buNone/>
                                          </a:pPr>
                                          <a:r>
                                            <a:rPr b="1" i="0" lang="es-MX" sz="650" u="none" cap="none" strike="noStrike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Afectación económica de la población</a:t>
                                          </a:r>
                                          <a:endParaRPr/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93" name="Google Shape;93;p13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5777347" y="364378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solidFill>
                                          <a:schemeClr val="lt1"/>
                                        </a:solidFill>
                                        <a:ln cap="flat" cmpd="sng" w="12700">
                                          <a:solidFill>
                                            <a:srgbClr val="306EA2"/>
                                          </a:solidFill>
                                          <a:prstDash val="solid"/>
                                          <a:miter lim="800000"/>
                                          <a:headEnd len="sm" w="sm" type="none"/>
                                          <a:tailEnd len="sm" w="sm" type="none"/>
                                        </a:ln>
                                      </p:spPr>
                                      <p:txBody>
                                        <a:bodyPr anchorCtr="0" anchor="ctr" bIns="0" lIns="0" spcFirstLastPara="1" rIns="0" wrap="square" tIns="0">
                                          <a:noAutofit/>
                                        </a:bodyPr>
                                        <a:lstStyle/>
                                        <a:p>
                                          <a:pPr indent="0" lvl="0" marL="0" marR="0" rtl="0" algn="ctr"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0"/>
                                            </a:spcAft>
                                            <a:buNone/>
                                          </a:pPr>
                                          <a:r>
                                            <a:rPr b="1" i="0" lang="es-MX" sz="650" u="none" cap="none" strike="noStrike">
                                              <a:solidFill>
                                                <a:schemeClr val="dk1"/>
                                              </a:solidFill>
                                              <a:latin typeface="Calibri"/>
                                              <a:ea typeface="Calibri"/>
                                              <a:cs typeface="Calibri"/>
                                              <a:sym typeface="Calibri"/>
                                            </a:rPr>
                                            <a:t>Incremento del gasto público en salud</a:t>
                                          </a:r>
                                          <a:endParaRPr/>
                                        </a:p>
                                      </p:txBody>
                                    </p:sp>
                                  </p:grpSp>
                                  <p:cxnSp>
                                    <p:nvCxnSpPr>
                                      <p:cNvPr id="136" name="Google Shape;136;p13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890650" y="267194"/>
                                        <a:ext cx="185553" cy="176937"/>
                                      </a:xfrm>
                                      <a:prstGeom prst="bentConnector3">
                                        <a:avLst>
                                          <a:gd fmla="val 50000" name="adj1"/>
                                        </a:avLst>
                                      </a:prstGeom>
                                      <a:noFill/>
                                      <a:ln cap="flat" cmpd="sng" w="9525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</p:cxnSp>
                                </p:grpSp>
                                <p:cxnSp>
                                  <p:nvCxnSpPr>
                                    <p:cNvPr id="137" name="Google Shape;137;p13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971304" y="445324"/>
                                      <a:ext cx="159235" cy="145051"/>
                                    </a:xfrm>
                                    <a:prstGeom prst="bentConnector3">
                                      <a:avLst>
                                        <a:gd fmla="val 50000" name="adj1"/>
                                      </a:avLst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306EA2"/>
                                      </a:solidFill>
                                      <a:prstDash val="solid"/>
                                      <a:miter lim="800000"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</p:grpSp>
                              <p:cxnSp>
                                <p:nvCxnSpPr>
                                  <p:cNvPr id="138" name="Google Shape;138;p13"/>
                                  <p:cNvCxnSpPr/>
                                  <p:nvPr/>
                                </p:nvCxnSpPr>
                                <p:spPr>
                                  <a:xfrm>
                                    <a:off x="3028208" y="587828"/>
                                    <a:ext cx="571886" cy="80594"/>
                                  </a:xfrm>
                                  <a:prstGeom prst="bentConnector3">
                                    <a:avLst>
                                      <a:gd fmla="val 50000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  <p:cxnSp>
                              <p:nvCxnSpPr>
                                <p:cNvPr id="139" name="Google Shape;139;p13"/>
                                <p:cNvCxnSpPr>
                                  <a:stCxn id="135" idx="0"/>
                                </p:cNvCxnSpPr>
                                <p:nvPr/>
                              </p:nvCxnSpPr>
                              <p:spPr>
                                <a:xfrm flipH="1" rot="5400000">
                                  <a:off x="4293592" y="-303433"/>
                                  <a:ext cx="618300" cy="1224900"/>
                                </a:xfrm>
                                <a:prstGeom prst="bentConnector2">
                                  <a:avLst/>
                                </a:prstGeom>
                                <a:noFill/>
                                <a:ln cap="flat" cmpd="sng" w="9525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</p:grpSp>
                        </p:grpSp>
                      </p:grpSp>
                    </p:grpSp>
                  </p:grpSp>
                </p:grpSp>
              </p:grpSp>
            </p:grpSp>
          </p:grpSp>
          <p:cxnSp>
            <p:nvCxnSpPr>
              <p:cNvPr id="140" name="Google Shape;140;p13"/>
              <p:cNvCxnSpPr>
                <a:stCxn id="119" idx="4"/>
              </p:cNvCxnSpPr>
              <p:nvPr/>
            </p:nvCxnSpPr>
            <p:spPr>
              <a:xfrm>
                <a:off x="2612805" y="1481521"/>
                <a:ext cx="0" cy="37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41" name="Google Shape;141;p13"/>
            <p:cNvCxnSpPr>
              <a:endCxn id="115" idx="0"/>
            </p:cNvCxnSpPr>
            <p:nvPr/>
          </p:nvCxnSpPr>
          <p:spPr>
            <a:xfrm>
              <a:off x="4916445" y="1297444"/>
              <a:ext cx="0" cy="59700"/>
            </a:xfrm>
            <a:prstGeom prst="straightConnector1">
              <a:avLst/>
            </a:prstGeom>
            <a:noFill/>
            <a:ln cap="flat" cmpd="sng" w="9525">
              <a:solidFill>
                <a:srgbClr val="306EA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42" name="Google Shape;142;p13"/>
          <p:cNvSpPr txBox="1"/>
          <p:nvPr/>
        </p:nvSpPr>
        <p:spPr>
          <a:xfrm>
            <a:off x="251625" y="2045383"/>
            <a:ext cx="887095" cy="3644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Efectos 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2898898" y="2723479"/>
            <a:ext cx="1044575" cy="3644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rgbClr val="2E11DF"/>
                </a:solidFill>
                <a:latin typeface="Arial"/>
                <a:ea typeface="Arial"/>
                <a:cs typeface="Arial"/>
                <a:sym typeface="Arial"/>
              </a:rPr>
              <a:t>Problema 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67534" y="2937795"/>
            <a:ext cx="995680" cy="39179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Causas 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45" name="Google Shape;145;p13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</p:grpSpPr>
        <p:grpSp>
          <p:nvGrpSpPr>
            <p:cNvPr id="146" name="Google Shape;146;p13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</p:grpSpPr>
          <p:grpSp>
            <p:nvGrpSpPr>
              <p:cNvPr id="147" name="Google Shape;147;p13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</p:grpSpPr>
            <p:grpSp>
              <p:nvGrpSpPr>
                <p:cNvPr id="148" name="Google Shape;148;p13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</p:grpSpPr>
              <p:grpSp>
                <p:nvGrpSpPr>
                  <p:cNvPr id="149" name="Google Shape;149;p13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</p:grpSpPr>
                <p:grpSp>
                  <p:nvGrpSpPr>
                    <p:cNvPr id="150" name="Google Shape;150;p13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</p:grpSpPr>
                  <p:grpSp>
                    <p:nvGrpSpPr>
                      <p:cNvPr id="151" name="Google Shape;151;p13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</p:grpSpPr>
                    <p:sp>
                      <p:nvSpPr>
                        <p:cNvPr id="152" name="Google Shape;152;p13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solidFill>
                          <a:schemeClr val="lt1"/>
                        </a:solidFill>
                        <a:ln cap="flat" cmpd="sng" w="12700">
                          <a:solidFill>
                            <a:srgbClr val="306EA2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0" lIns="0" spcFirstLastPara="1" rIns="0" wrap="square" tIns="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6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Insuficiente investigación científica y tecnológica de calidad que incremente el conocimiento y contribuya al entendimiento y solución de los problemas de salud</a:t>
                          </a:r>
                          <a:endParaRPr b="0" i="0" sz="6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grpSp>
                      <p:nvGrpSpPr>
                        <p:cNvPr id="153" name="Google Shape;153;p13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</p:grpSpPr>
                      <p:cxnSp>
                        <p:nvCxnSpPr>
                          <p:cNvPr id="154" name="Google Shape;154;p13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fmla="val -421364" name="adj1"/>
                              <a:gd fmla="val 278864" name="adj2"/>
                            </a:avLst>
                          </a:prstGeom>
                          <a:noFill/>
                          <a:ln cap="flat" cmpd="sng" w="9525">
                            <a:solidFill>
                              <a:srgbClr val="306EA2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  <p:grpSp>
                        <p:nvGrpSpPr>
                          <p:cNvPr id="155" name="Google Shape;155;p13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</p:grpSpPr>
                        <p:grpSp>
                          <p:nvGrpSpPr>
                            <p:cNvPr id="156" name="Google Shape;156;p13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</p:grpSpPr>
                          <p:cxnSp>
                            <p:nvCxnSpPr>
                              <p:cNvPr id="157" name="Google Shape;157;p13"/>
                              <p:cNvCxnSpPr/>
                              <p:nvPr/>
                            </p:nvCxnSpPr>
                            <p:spPr>
                              <a:xfrm flipH="1" rot="-5400000">
                                <a:off x="615950" y="2908300"/>
                                <a:ext cx="108056" cy="173585"/>
                              </a:xfrm>
                              <a:prstGeom prst="bentConnector3">
                                <a:avLst>
                                  <a:gd fmla="val 50000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58" name="Google Shape;158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</p:grpSpPr>
                            <p:cxnSp>
                              <p:nvCxnSpPr>
                                <p:cNvPr id="159" name="Google Shape;159;p13"/>
                                <p:cNvCxnSpPr/>
                                <p:nvPr/>
                              </p:nvCxnSpPr>
                              <p:spPr>
                                <a:xfrm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fmla="val -167770" name="adj1"/>
                                  </a:avLst>
                                </a:prstGeom>
                                <a:noFill/>
                                <a:ln cap="flat" cmpd="sng" w="9525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  <p:grpSp>
                              <p:nvGrpSpPr>
                                <p:cNvPr id="160" name="Google Shape;160;p13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</p:grpSpPr>
                              <p:grpSp>
                                <p:nvGrpSpPr>
                                  <p:cNvPr id="161" name="Google Shape;161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</p:grpSpPr>
                                <p:grpSp>
                                  <p:nvGrpSpPr>
                                    <p:cNvPr id="162" name="Google Shape;162;p1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</p:grpSpPr>
                                  <p:sp>
                                    <p:nvSpPr>
                                      <p:cNvPr id="163" name="Google Shape;163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Insuficientes recursos</a:t>
                                        </a:r>
                                        <a:endParaRPr/>
                                      </a:p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financieros</a:t>
                                        </a:r>
                                        <a:endParaRPr b="0" i="0" sz="6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64" name="Google Shape;164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Limitado financiamiento del Gobierno federal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65" name="Google Shape;165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dash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Desconocimiento de la importancia de la investigación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66" name="Google Shape;166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Nulo o bajo financiamiento de gobiernos estatales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67" name="Google Shape;167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Nulo o bajo financiamiento del sector privado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68" name="Google Shape;168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dash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Inadecuada relación academia- industria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69" name="Google Shape;169;p13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fmla="val -39069" name="adj1"/>
                                          <a:gd fmla="val 98020" name="adj2"/>
                                        </a:avLst>
                                      </a:prstGeom>
                                      <a:noFill/>
                                      <a:ln cap="flat" cmpd="sng" w="9525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</p:cxnSp>
                                </p:grpSp>
                                <p:cxnSp>
                                  <p:nvCxnSpPr>
                                    <p:cNvPr id="170" name="Google Shape;170;p13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306EA2"/>
                                      </a:solidFill>
                                      <a:prstDash val="solid"/>
                                      <a:miter lim="800000"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</p:grpSp>
                              <p:cxnSp>
                                <p:nvCxnSpPr>
                                  <p:cNvPr id="171" name="Google Shape;171;p13"/>
                                  <p:cNvCxnSpPr/>
                                  <p:nvPr/>
                                </p:nvCxnSpPr>
                                <p:spPr>
                                  <a:xfrm flipH="1" rot="-5400000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>
                                      <a:gd fmla="val 50000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</p:grpSp>
                        </p:grpSp>
                        <p:grpSp>
                          <p:nvGrpSpPr>
                            <p:cNvPr id="172" name="Google Shape;172;p1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</p:grpSpPr>
                          <p:cxnSp>
                            <p:nvCxnSpPr>
                              <p:cNvPr id="173" name="Google Shape;173;p13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straightConnector1">
                                <a:avLst/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74" name="Google Shape;174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</p:grpSpPr>
                            <p:grpSp>
                              <p:nvGrpSpPr>
                                <p:cNvPr id="175" name="Google Shape;175;p13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</p:grpSpPr>
                              <p:cxnSp>
                                <p:nvCxnSpPr>
                                  <p:cNvPr id="176" name="Google Shape;176;p13"/>
                                  <p:cNvCxnSpPr/>
                                  <p:nvPr/>
                                </p:nvCxnSpPr>
                                <p:spPr>
                                  <a:xfrm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fmla="val -133911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  <p:cxnSp>
                                <p:nvCxnSpPr>
                                  <p:cNvPr id="177" name="Google Shape;177;p13"/>
                                  <p:cNvCxnSpPr/>
                                  <p:nvPr/>
                                </p:nvCxnSpPr>
                                <p:spPr>
                                  <a:xfrm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fmla="val -28675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  <p:cxnSp>
                                <p:nvCxnSpPr>
                                  <p:cNvPr id="178" name="Google Shape;178;p13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fmla="val -60329" name="adj1"/>
                                      <a:gd fmla="val 169569" name="adj2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  <p:grpSp>
                              <p:nvGrpSpPr>
                                <p:cNvPr id="179" name="Google Shape;179;p13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</p:grpSpPr>
                              <p:sp>
                                <p:nvSpPr>
                                  <p:cNvPr id="180" name="Google Shape;180;p13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lnSpc>
                                        <a:spcPct val="90000"/>
                                      </a:lnSpc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555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Limitada infraestructura para la investigación</a:t>
                                    </a:r>
                                    <a:endParaRPr b="0" i="0" sz="555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81" name="Google Shape;181;p13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Incentivos insuficientes</a:t>
                                    </a:r>
                                    <a:endParaRPr b="0" i="0" sz="6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82" name="Google Shape;182;p13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Limitados recursos humanos</a:t>
                                    </a:r>
                                    <a:endParaRPr b="0" i="0" sz="6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83" name="Google Shape;183;p13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5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Diferencias salariales sectoriales en para cada nivel de investigador</a:t>
                                    </a:r>
                                    <a:endParaRPr b="0" i="0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84" name="Google Shape;184;p13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dash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lnSpc>
                                        <a:spcPct val="90000"/>
                                      </a:lnSpc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555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Insuficientes plazas de investigadores y técnicos</a:t>
                                    </a:r>
                                    <a:endParaRPr b="0" i="0" sz="555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85" name="Google Shape;185;p13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5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Condiciones adversas para desarrollar la investigación científica para la salud</a:t>
                                    </a:r>
                                    <a:endParaRPr b="0" i="0" sz="65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86" name="Google Shape;186;p13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180412"/>
                              <a:chOff x="618569" y="0"/>
                              <a:chExt cx="1080053" cy="1180412"/>
                            </a:xfrm>
                          </p:grpSpPr>
                          <p:sp>
                            <p:nvSpPr>
                              <p:cNvPr id="187" name="Google Shape;187;p13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Entorno cambiante en el enfoque de prioridades de investigación para la salud</a:t>
                                </a:r>
                                <a:endParaRPr b="0" i="0" sz="650" u="none" cap="none" strike="noStrike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endParaRPr>
                              </a:p>
                            </p:txBody>
                          </p:sp>
                          <p:sp>
                            <p:nvSpPr>
                              <p:cNvPr id="188" name="Google Shape;188;p13"/>
                              <p:cNvSpPr/>
                              <p:nvPr/>
                            </p:nvSpPr>
                            <p:spPr>
                              <a:xfrm>
                                <a:off x="673156" y="580675"/>
                                <a:ext cx="1025466" cy="599737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5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Abordaje inadecuado de los cambios permanentes en el proceso de salud enfermedad</a:t>
                                </a:r>
                                <a:endParaRPr b="0" i="0" sz="550" u="none" cap="none" strike="noStrike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189" name="Google Shape;189;p13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</p:grpSpPr>
                          <p:cxnSp>
                            <p:nvCxnSpPr>
                              <p:cNvPr id="190" name="Google Shape;190;p13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fmla="val 22575" name="adj1"/>
                                  <a:gd fmla="val 1821792" name="adj2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91" name="Google Shape;191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</p:grpSpPr>
                            <p:sp>
                              <p:nvSpPr>
                                <p:cNvPr id="192" name="Google Shape;192;p13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65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Insuficiente enfoque interdisciplinario de la investigación para la salud</a:t>
                                  </a:r>
                                  <a:endParaRPr b="0" i="0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93" name="Google Shape;193;p13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Insuficiente vinculación con los programas de atención médica y de formación de recursos humanos 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94" name="Google Shape;194;p13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Insuficiente conjunción de la investigación biomédica, clínica, epidemiológica, tecnológica, social y de servicios de salud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195" name="Google Shape;195;p13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</p:grpSpPr>
                          <p:cxnSp>
                            <p:nvCxnSpPr>
                              <p:cNvPr id="196" name="Google Shape;196;p13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fmla="val 13363" name="adj1"/>
                                  <a:gd fmla="val 2329560" name="adj2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97" name="Google Shape;197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</p:grpSpPr>
                            <p:sp>
                              <p:nvSpPr>
                                <p:cNvPr id="198" name="Google Shape;198;p13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65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Centralización y concentración de la investigación para la salud</a:t>
                                  </a:r>
                                  <a:endParaRPr b="0" i="0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99" name="Google Shape;199;p13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lnSpc>
                                      <a:spcPct val="9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Insuficiente colaboración de expertos para atención de problemas regionales de salud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200" name="Google Shape;200;p13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Escasa participación de gobiernos y organismos estatales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201" name="Google Shape;201;p13"/>
                      <p:cNvCxnSpPr>
                        <a:stCxn id="152" idx="2"/>
                        <a:endCxn id="163" idx="0"/>
                      </p:cNvCxnSpPr>
                      <p:nvPr/>
                    </p:nvCxnSpPr>
                    <p:spPr>
                      <a:xfrm rot="5400000">
                        <a:off x="2701131" y="230279"/>
                        <a:ext cx="148500" cy="3535500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rgbClr val="306EA2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202" name="Google Shape;202;p13"/>
                    <p:cNvCxnSpPr>
                      <a:stCxn id="185" idx="0"/>
                      <a:endCxn id="152" idx="2"/>
                    </p:cNvCxnSpPr>
                    <p:nvPr/>
                  </p:nvCxnSpPr>
                  <p:spPr>
                    <a:xfrm rot="-5400000">
                      <a:off x="3388527" y="922827"/>
                      <a:ext cx="153900" cy="2155800"/>
                    </a:xfrm>
                    <a:prstGeom prst="bentConnector3">
                      <a:avLst>
                        <a:gd fmla="val 50000" name="adj1"/>
                      </a:avLst>
                    </a:prstGeom>
                    <a:noFill/>
                    <a:ln cap="flat" cmpd="sng" w="9525">
                      <a:solidFill>
                        <a:srgbClr val="306EA2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203" name="Google Shape;203;p13"/>
                  <p:cNvCxnSpPr>
                    <a:stCxn id="152" idx="2"/>
                    <a:endCxn id="198" idx="0"/>
                  </p:cNvCxnSpPr>
                  <p:nvPr/>
                </p:nvCxnSpPr>
                <p:spPr>
                  <a:xfrm flipH="1" rot="-5400000">
                    <a:off x="6227031" y="239879"/>
                    <a:ext cx="136800" cy="3504600"/>
                  </a:xfrm>
                  <a:prstGeom prst="bentConnector3">
                    <a:avLst>
                      <a:gd fmla="val 50000" name="adj1"/>
                    </a:avLst>
                  </a:prstGeom>
                  <a:noFill/>
                  <a:ln cap="flat" cmpd="sng" w="9525">
                    <a:solidFill>
                      <a:srgbClr val="306EA2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204" name="Google Shape;204;p13"/>
                <p:cNvCxnSpPr>
                  <a:stCxn id="193" idx="2"/>
                </p:cNvCxnSpPr>
                <p:nvPr/>
              </p:nvCxnSpPr>
              <p:spPr>
                <a:xfrm rot="10800000">
                  <a:off x="6228104" y="2709183"/>
                  <a:ext cx="230700" cy="1042500"/>
                </a:xfrm>
                <a:prstGeom prst="bentConnector2">
                  <a:avLst/>
                </a:prstGeom>
                <a:noFill/>
                <a:ln cap="flat" cmpd="sng" w="9525">
                  <a:solidFill>
                    <a:srgbClr val="306EA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205" name="Google Shape;205;p13"/>
              <p:cNvCxnSpPr>
                <a:stCxn id="187" idx="0"/>
                <a:endCxn id="152" idx="2"/>
              </p:cNvCxnSpPr>
              <p:nvPr/>
            </p:nvCxnSpPr>
            <p:spPr>
              <a:xfrm rot="-5400000">
                <a:off x="4621153" y="3267658"/>
                <a:ext cx="122100" cy="594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9525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206" name="Google Shape;206;p13"/>
            <p:cNvCxnSpPr>
              <a:stCxn id="192" idx="0"/>
              <a:endCxn id="108" idx="2"/>
            </p:cNvCxnSpPr>
            <p:nvPr/>
          </p:nvCxnSpPr>
          <p:spPr>
            <a:xfrm flipH="1" rot="5400000">
              <a:off x="5807507" y="2107706"/>
              <a:ext cx="164100" cy="23469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306EA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207" name="Google Shape;207;p13"/>
          <p:cNvCxnSpPr/>
          <p:nvPr/>
        </p:nvCxnSpPr>
        <p:spPr>
          <a:xfrm flipH="1" rot="10800000">
            <a:off x="1773741" y="4994588"/>
            <a:ext cx="123002" cy="25412"/>
          </a:xfrm>
          <a:prstGeom prst="straightConnector1">
            <a:avLst/>
          </a:prstGeom>
          <a:noFill/>
          <a:ln cap="flat" cmpd="sng" w="9525">
            <a:solidFill>
              <a:srgbClr val="F7CAA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8" name="Google Shape;208;p13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noFill/>
          <a:ln cap="flat" cmpd="sng" w="9525">
            <a:solidFill>
              <a:srgbClr val="306EA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9" name="Google Shape;209;p13"/>
          <p:cNvCxnSpPr>
            <a:stCxn id="135" idx="4"/>
            <a:endCxn id="92" idx="0"/>
          </p:cNvCxnSpPr>
          <p:nvPr/>
        </p:nvCxnSpPr>
        <p:spPr>
          <a:xfrm flipH="1" rot="-5400000">
            <a:off x="6551797" y="1803044"/>
            <a:ext cx="123300" cy="2505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10" name="Google Shape;21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3"/>
          <p:cNvSpPr txBox="1"/>
          <p:nvPr/>
        </p:nvSpPr>
        <p:spPr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16 2019 DEFINITIVO  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