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</p:sldIdLst>
  <p:sldSz cy="6858000" cx="9144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8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414463" y="1162050"/>
            <a:ext cx="41814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MX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1414463" y="1162050"/>
            <a:ext cx="41814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:notes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2:notes"/>
          <p:cNvSpPr/>
          <p:nvPr>
            <p:ph idx="2" type="sldImg"/>
          </p:nvPr>
        </p:nvSpPr>
        <p:spPr>
          <a:xfrm>
            <a:off x="1414463" y="1162050"/>
            <a:ext cx="41814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n blanco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y texto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vertical y texto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iapositiva de título" type="title">
  <p:cSld name="TITL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/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2" name="Google Shape;22;p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y objetos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ncabezado de sección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os objetos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ació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7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7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olo el título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ido con título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agen con título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/>
          <p:nvPr/>
        </p:nvSpPr>
        <p:spPr>
          <a:xfrm>
            <a:off x="1525121" y="735532"/>
            <a:ext cx="5427345" cy="3136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Árbol del problema PP E023 “Atención a la Salud” - MIR 2020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719516" y="5486319"/>
            <a:ext cx="880683" cy="31124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Efectos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2606040" y="5724282"/>
            <a:ext cx="1069729" cy="344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1400" u="none" cap="none" strike="noStrike">
                <a:solidFill>
                  <a:srgbClr val="2E11DF"/>
                </a:solidFill>
                <a:latin typeface="Arial"/>
                <a:ea typeface="Arial"/>
                <a:cs typeface="Arial"/>
                <a:sym typeface="Arial"/>
              </a:rPr>
              <a:t>Problema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92" name="Google Shape;92;p13"/>
          <p:cNvGrpSpPr/>
          <p:nvPr/>
        </p:nvGrpSpPr>
        <p:grpSpPr>
          <a:xfrm>
            <a:off x="85543" y="1359930"/>
            <a:ext cx="5187563" cy="691329"/>
            <a:chOff x="85956" y="1461700"/>
            <a:chExt cx="5187563" cy="691329"/>
          </a:xfrm>
        </p:grpSpPr>
        <p:grpSp>
          <p:nvGrpSpPr>
            <p:cNvPr id="93" name="Google Shape;93;p13"/>
            <p:cNvGrpSpPr/>
            <p:nvPr/>
          </p:nvGrpSpPr>
          <p:grpSpPr>
            <a:xfrm>
              <a:off x="85956" y="1461700"/>
              <a:ext cx="5187563" cy="691329"/>
              <a:chOff x="-5595" y="2957504"/>
              <a:chExt cx="5400032" cy="691329"/>
            </a:xfrm>
          </p:grpSpPr>
          <p:sp>
            <p:nvSpPr>
              <p:cNvPr id="94" name="Google Shape;94;p13"/>
              <p:cNvSpPr/>
              <p:nvPr/>
            </p:nvSpPr>
            <p:spPr>
              <a:xfrm>
                <a:off x="-5595" y="2958875"/>
                <a:ext cx="1069967" cy="689819"/>
              </a:xfrm>
              <a:prstGeom prst="ellipse">
                <a:avLst/>
              </a:prstGeom>
              <a:solidFill>
                <a:schemeClr val="lt1"/>
              </a:solidFill>
              <a:ln cap="flat" cmpd="sng" w="12700">
                <a:solidFill>
                  <a:srgbClr val="306EA2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es-MX" sz="7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Mayor tiempo de recuperación de la enfermedad de pacientes</a:t>
                </a:r>
                <a:endParaRPr b="1" i="0" sz="7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5" name="Google Shape;95;p13"/>
              <p:cNvSpPr/>
              <p:nvPr/>
            </p:nvSpPr>
            <p:spPr>
              <a:xfrm>
                <a:off x="2469627" y="2959014"/>
                <a:ext cx="1069967" cy="689819"/>
              </a:xfrm>
              <a:prstGeom prst="ellipse">
                <a:avLst/>
              </a:prstGeom>
              <a:solidFill>
                <a:schemeClr val="lt1"/>
              </a:solidFill>
              <a:ln cap="flat" cmpd="sng" w="12700">
                <a:solidFill>
                  <a:srgbClr val="306EA2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es-MX" sz="8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Insatisfacción de la población</a:t>
                </a:r>
                <a:endParaRPr/>
              </a:p>
            </p:txBody>
          </p:sp>
          <p:sp>
            <p:nvSpPr>
              <p:cNvPr id="96" name="Google Shape;96;p13"/>
              <p:cNvSpPr/>
              <p:nvPr/>
            </p:nvSpPr>
            <p:spPr>
              <a:xfrm>
                <a:off x="4324470" y="2957504"/>
                <a:ext cx="1069967" cy="689819"/>
              </a:xfrm>
              <a:prstGeom prst="ellipse">
                <a:avLst/>
              </a:prstGeom>
              <a:solidFill>
                <a:schemeClr val="lt1"/>
              </a:solidFill>
              <a:ln cap="flat" cmpd="sng" w="12700">
                <a:solidFill>
                  <a:srgbClr val="306EA2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es-MX" sz="8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Condiciones de salud inadecuadas</a:t>
                </a:r>
                <a:endParaRPr b="1" i="0" sz="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cxnSp>
          <p:nvCxnSpPr>
            <p:cNvPr id="97" name="Google Shape;97;p13"/>
            <p:cNvCxnSpPr>
              <a:stCxn id="94" idx="6"/>
              <a:endCxn id="95" idx="2"/>
            </p:cNvCxnSpPr>
            <p:nvPr/>
          </p:nvCxnSpPr>
          <p:spPr>
            <a:xfrm>
              <a:off x="1113824" y="1807981"/>
              <a:ext cx="1350000" cy="0"/>
            </a:xfrm>
            <a:prstGeom prst="straightConnector1">
              <a:avLst/>
            </a:prstGeom>
            <a:noFill/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cxnSp>
        <p:nvCxnSpPr>
          <p:cNvPr id="98" name="Google Shape;98;p13"/>
          <p:cNvCxnSpPr>
            <a:stCxn id="99" idx="0"/>
          </p:cNvCxnSpPr>
          <p:nvPr/>
        </p:nvCxnSpPr>
        <p:spPr>
          <a:xfrm flipH="1" rot="10800000">
            <a:off x="4189703" y="2447763"/>
            <a:ext cx="5700" cy="7215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grpSp>
        <p:nvGrpSpPr>
          <p:cNvPr id="100" name="Google Shape;100;p13"/>
          <p:cNvGrpSpPr/>
          <p:nvPr/>
        </p:nvGrpSpPr>
        <p:grpSpPr>
          <a:xfrm>
            <a:off x="443840" y="3851305"/>
            <a:ext cx="8339966" cy="2382088"/>
            <a:chOff x="443840" y="3851305"/>
            <a:chExt cx="8339966" cy="2382088"/>
          </a:xfrm>
        </p:grpSpPr>
        <p:grpSp>
          <p:nvGrpSpPr>
            <p:cNvPr id="101" name="Google Shape;101;p13"/>
            <p:cNvGrpSpPr/>
            <p:nvPr/>
          </p:nvGrpSpPr>
          <p:grpSpPr>
            <a:xfrm>
              <a:off x="443840" y="3851305"/>
              <a:ext cx="8339966" cy="2382088"/>
              <a:chOff x="443840" y="3851305"/>
              <a:chExt cx="8339966" cy="2382088"/>
            </a:xfrm>
          </p:grpSpPr>
          <p:grpSp>
            <p:nvGrpSpPr>
              <p:cNvPr id="102" name="Google Shape;102;p13"/>
              <p:cNvGrpSpPr/>
              <p:nvPr/>
            </p:nvGrpSpPr>
            <p:grpSpPr>
              <a:xfrm>
                <a:off x="443840" y="3851305"/>
                <a:ext cx="8339966" cy="2382088"/>
                <a:chOff x="443840" y="3851305"/>
                <a:chExt cx="8339966" cy="2382088"/>
              </a:xfrm>
            </p:grpSpPr>
            <p:grpSp>
              <p:nvGrpSpPr>
                <p:cNvPr id="103" name="Google Shape;103;p13"/>
                <p:cNvGrpSpPr/>
                <p:nvPr/>
              </p:nvGrpSpPr>
              <p:grpSpPr>
                <a:xfrm>
                  <a:off x="443840" y="3851305"/>
                  <a:ext cx="8339966" cy="2382088"/>
                  <a:chOff x="443840" y="3851305"/>
                  <a:chExt cx="8339966" cy="2382088"/>
                </a:xfrm>
              </p:grpSpPr>
              <p:grpSp>
                <p:nvGrpSpPr>
                  <p:cNvPr id="104" name="Google Shape;104;p13"/>
                  <p:cNvGrpSpPr/>
                  <p:nvPr/>
                </p:nvGrpSpPr>
                <p:grpSpPr>
                  <a:xfrm>
                    <a:off x="443840" y="3851305"/>
                    <a:ext cx="8339966" cy="2382088"/>
                    <a:chOff x="443840" y="3851305"/>
                    <a:chExt cx="8339966" cy="2382088"/>
                  </a:xfrm>
                </p:grpSpPr>
                <p:grpSp>
                  <p:nvGrpSpPr>
                    <p:cNvPr id="105" name="Google Shape;105;p13"/>
                    <p:cNvGrpSpPr/>
                    <p:nvPr/>
                  </p:nvGrpSpPr>
                  <p:grpSpPr>
                    <a:xfrm>
                      <a:off x="443840" y="3851305"/>
                      <a:ext cx="8339966" cy="2382088"/>
                      <a:chOff x="443840" y="3851305"/>
                      <a:chExt cx="8339966" cy="2382088"/>
                    </a:xfrm>
                  </p:grpSpPr>
                  <p:grpSp>
                    <p:nvGrpSpPr>
                      <p:cNvPr id="106" name="Google Shape;106;p13"/>
                      <p:cNvGrpSpPr/>
                      <p:nvPr/>
                    </p:nvGrpSpPr>
                    <p:grpSpPr>
                      <a:xfrm>
                        <a:off x="443840" y="3851305"/>
                        <a:ext cx="8339966" cy="2382088"/>
                        <a:chOff x="443840" y="3851305"/>
                        <a:chExt cx="8339966" cy="2382088"/>
                      </a:xfrm>
                    </p:grpSpPr>
                    <p:grpSp>
                      <p:nvGrpSpPr>
                        <p:cNvPr id="107" name="Google Shape;107;p13"/>
                        <p:cNvGrpSpPr/>
                        <p:nvPr/>
                      </p:nvGrpSpPr>
                      <p:grpSpPr>
                        <a:xfrm>
                          <a:off x="443840" y="3851305"/>
                          <a:ext cx="8339966" cy="2382088"/>
                          <a:chOff x="443840" y="3851305"/>
                          <a:chExt cx="8339966" cy="2382088"/>
                        </a:xfrm>
                      </p:grpSpPr>
                      <p:grpSp>
                        <p:nvGrpSpPr>
                          <p:cNvPr id="108" name="Google Shape;108;p13"/>
                          <p:cNvGrpSpPr/>
                          <p:nvPr/>
                        </p:nvGrpSpPr>
                        <p:grpSpPr>
                          <a:xfrm>
                            <a:off x="443840" y="3851305"/>
                            <a:ext cx="8339966" cy="2382088"/>
                            <a:chOff x="443840" y="3851305"/>
                            <a:chExt cx="8339966" cy="2382088"/>
                          </a:xfrm>
                        </p:grpSpPr>
                        <p:grpSp>
                          <p:nvGrpSpPr>
                            <p:cNvPr id="109" name="Google Shape;109;p13"/>
                            <p:cNvGrpSpPr/>
                            <p:nvPr/>
                          </p:nvGrpSpPr>
                          <p:grpSpPr>
                            <a:xfrm>
                              <a:off x="443840" y="3851305"/>
                              <a:ext cx="8339966" cy="2382088"/>
                              <a:chOff x="443840" y="3851305"/>
                              <a:chExt cx="8339966" cy="2382088"/>
                            </a:xfrm>
                          </p:grpSpPr>
                          <p:grpSp>
                            <p:nvGrpSpPr>
                              <p:cNvPr id="110" name="Google Shape;110;p13"/>
                              <p:cNvGrpSpPr/>
                              <p:nvPr/>
                            </p:nvGrpSpPr>
                            <p:grpSpPr>
                              <a:xfrm>
                                <a:off x="443840" y="3859105"/>
                                <a:ext cx="8339966" cy="2374288"/>
                                <a:chOff x="443840" y="3859105"/>
                                <a:chExt cx="8339966" cy="2374288"/>
                              </a:xfrm>
                            </p:grpSpPr>
                            <p:grpSp>
                              <p:nvGrpSpPr>
                                <p:cNvPr id="111" name="Google Shape;111;p13"/>
                                <p:cNvGrpSpPr/>
                                <p:nvPr/>
                              </p:nvGrpSpPr>
                              <p:grpSpPr>
                                <a:xfrm>
                                  <a:off x="443840" y="3859105"/>
                                  <a:ext cx="8339966" cy="2374288"/>
                                  <a:chOff x="443840" y="3859105"/>
                                  <a:chExt cx="8339966" cy="2374288"/>
                                </a:xfrm>
                              </p:grpSpPr>
                              <p:grpSp>
                                <p:nvGrpSpPr>
                                  <p:cNvPr id="112" name="Google Shape;112;p13"/>
                                  <p:cNvGrpSpPr/>
                                  <p:nvPr/>
                                </p:nvGrpSpPr>
                                <p:grpSpPr>
                                  <a:xfrm>
                                    <a:off x="443840" y="4362221"/>
                                    <a:ext cx="8339966" cy="1871172"/>
                                    <a:chOff x="443840" y="4362221"/>
                                    <a:chExt cx="8339966" cy="1871172"/>
                                  </a:xfrm>
                                </p:grpSpPr>
                                <p:grpSp>
                                  <p:nvGrpSpPr>
                                    <p:cNvPr id="113" name="Google Shape;113;p13"/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443840" y="4362221"/>
                                      <a:ext cx="8339966" cy="1871172"/>
                                      <a:chOff x="443840" y="4362221"/>
                                      <a:chExt cx="8339966" cy="1871172"/>
                                    </a:xfrm>
                                  </p:grpSpPr>
                                  <p:grpSp>
                                    <p:nvGrpSpPr>
                                      <p:cNvPr id="114" name="Google Shape;114;p13"/>
                                      <p:cNvGrpSpPr/>
                                      <p:nvPr/>
                                    </p:nvGrpSpPr>
                                    <p:grpSpPr>
                                      <a:xfrm>
                                        <a:off x="443840" y="4362221"/>
                                        <a:ext cx="8339966" cy="1871172"/>
                                        <a:chOff x="443840" y="4362221"/>
                                        <a:chExt cx="8339966" cy="1871172"/>
                                      </a:xfrm>
                                    </p:grpSpPr>
                                    <p:grpSp>
                                      <p:nvGrpSpPr>
                                        <p:cNvPr id="115" name="Google Shape;115;p13"/>
                                        <p:cNvGrpSpPr/>
                                        <p:nvPr/>
                                      </p:nvGrpSpPr>
                                      <p:grpSpPr>
                                        <a:xfrm>
                                          <a:off x="443840" y="4362221"/>
                                          <a:ext cx="8339966" cy="1871172"/>
                                          <a:chOff x="443840" y="4362221"/>
                                          <a:chExt cx="8339966" cy="1871172"/>
                                        </a:xfrm>
                                      </p:grpSpPr>
                                      <p:grpSp>
                                        <p:nvGrpSpPr>
                                          <p:cNvPr id="116" name="Google Shape;116;p13"/>
                                          <p:cNvGrpSpPr/>
                                          <p:nvPr/>
                                        </p:nvGrpSpPr>
                                        <p:grpSpPr>
                                          <a:xfrm>
                                            <a:off x="443840" y="4362221"/>
                                            <a:ext cx="8339966" cy="1871172"/>
                                            <a:chOff x="443840" y="4362221"/>
                                            <a:chExt cx="8339966" cy="1871172"/>
                                          </a:xfrm>
                                        </p:grpSpPr>
                                        <p:grpSp>
                                          <p:nvGrpSpPr>
                                            <p:cNvPr id="117" name="Google Shape;117;p13"/>
                                            <p:cNvGrpSpPr/>
                                            <p:nvPr/>
                                          </p:nvGrpSpPr>
                                          <p:grpSpPr>
                                            <a:xfrm>
                                              <a:off x="443840" y="4362221"/>
                                              <a:ext cx="8339966" cy="1871172"/>
                                              <a:chOff x="439900" y="3969122"/>
                                              <a:chExt cx="8489205" cy="1871172"/>
                                            </a:xfrm>
                                          </p:grpSpPr>
                                          <p:sp>
                                            <p:nvSpPr>
                                              <p:cNvPr id="118" name="Google Shape;118;p13"/>
                                              <p:cNvSpPr/>
                                              <p:nvPr/>
                                            </p:nvSpPr>
                                            <p:spPr>
                                              <a:xfrm>
                                                <a:off x="439900" y="3982306"/>
                                                <a:ext cx="1472248" cy="653732"/>
                                              </a:xfrm>
                                              <a:prstGeom prst="rect">
                                                <a:avLst/>
                                              </a:prstGeom>
                                              <a:solidFill>
                                                <a:schemeClr val="accent1"/>
                                              </a:solidFill>
                                              <a:ln cap="flat" cmpd="sng" w="12700">
                                                <a:solidFill>
                                                  <a:srgbClr val="42719B"/>
                                                </a:solidFill>
                                                <a:prstDash val="solid"/>
                                                <a:miter lim="800000"/>
                                                <a:headEnd len="sm" w="sm" type="none"/>
                                                <a:tailEnd len="sm" w="sm" type="none"/>
                                              </a:ln>
                                            </p:spPr>
                                            <p:txBody>
                                              <a:bodyPr anchorCtr="0" anchor="ctr" bIns="45700" lIns="91425" spcFirstLastPara="1" rIns="91425" wrap="square" tIns="45700">
                                                <a:noAutofit/>
                                              </a:bodyPr>
                                              <a:lstStyle/>
                                              <a:p>
                                                <a:pPr indent="0" lvl="0" marL="0" marR="0" rtl="0" algn="ctr">
                                                  <a:spcBef>
                                                    <a:spcPts val="0"/>
                                                  </a:spcBef>
                                                  <a:spcAft>
                                                    <a:spcPts val="0"/>
                                                  </a:spcAft>
                                                  <a:buNone/>
                                                </a:pPr>
                                                <a:r>
                                                  <a:rPr b="1" i="0" lang="es-MX" sz="700" u="none" cap="none" strike="noStrike">
                                                    <a:solidFill>
                                                      <a:schemeClr val="dk1"/>
                                                    </a:solidFill>
                                                    <a:latin typeface="Calibri"/>
                                                    <a:ea typeface="Calibri"/>
                                                    <a:cs typeface="Calibri"/>
                                                    <a:sym typeface="Calibri"/>
                                                  </a:rPr>
                                                  <a:t>Incremento en el diferimiento de la atención especializada: consulta, hospitalización, diagnóstico y rehabilitación</a:t>
                                                </a:r>
                                                <a:endParaRPr b="1" i="0" sz="700" u="none" cap="none" strike="noStrike">
                                                  <a:solidFill>
                                                    <a:schemeClr val="dk1"/>
                                                  </a:solidFill>
                                                  <a:latin typeface="Calibri"/>
                                                  <a:ea typeface="Calibri"/>
                                                  <a:cs typeface="Calibri"/>
                                                  <a:sym typeface="Calibri"/>
                                                </a:endParaRPr>
                                              </a:p>
                                            </p:txBody>
                                          </p:sp>
                                          <p:sp>
                                            <p:nvSpPr>
                                              <p:cNvPr id="119" name="Google Shape;119;p13"/>
                                              <p:cNvSpPr/>
                                              <p:nvPr/>
                                            </p:nvSpPr>
                                            <p:spPr>
                                              <a:xfrm>
                                                <a:off x="2770143" y="3982306"/>
                                                <a:ext cx="1472248" cy="653732"/>
                                              </a:xfrm>
                                              <a:prstGeom prst="rect">
                                                <a:avLst/>
                                              </a:prstGeom>
                                              <a:solidFill>
                                                <a:schemeClr val="accent1"/>
                                              </a:solidFill>
                                              <a:ln cap="flat" cmpd="sng" w="12700">
                                                <a:solidFill>
                                                  <a:srgbClr val="42719B"/>
                                                </a:solidFill>
                                                <a:prstDash val="solid"/>
                                                <a:miter lim="800000"/>
                                                <a:headEnd len="sm" w="sm" type="none"/>
                                                <a:tailEnd len="sm" w="sm" type="none"/>
                                              </a:ln>
                                            </p:spPr>
                                            <p:txBody>
                                              <a:bodyPr anchorCtr="0" anchor="ctr" bIns="45700" lIns="91425" spcFirstLastPara="1" rIns="91425" wrap="square" tIns="45700">
                                                <a:noAutofit/>
                                              </a:bodyPr>
                                              <a:lstStyle/>
                                              <a:p>
                                                <a:pPr indent="0" lvl="0" marL="0" marR="0" rtl="0" algn="ctr">
                                                  <a:spcBef>
                                                    <a:spcPts val="0"/>
                                                  </a:spcBef>
                                                  <a:spcAft>
                                                    <a:spcPts val="0"/>
                                                  </a:spcAft>
                                                  <a:buNone/>
                                                </a:pPr>
                                                <a:r>
                                                  <a:rPr b="1" i="0" lang="es-MX" sz="700" u="none" cap="none" strike="noStrike">
                                                    <a:solidFill>
                                                      <a:schemeClr val="dk1"/>
                                                    </a:solidFill>
                                                    <a:latin typeface="Calibri"/>
                                                    <a:ea typeface="Calibri"/>
                                                    <a:cs typeface="Calibri"/>
                                                    <a:sym typeface="Calibri"/>
                                                  </a:rPr>
                                                  <a:t>Incremento en las complicaciones y muertes potencialmente evitables </a:t>
                                                </a:r>
                                                <a:endParaRPr/>
                                              </a:p>
                                            </p:txBody>
                                          </p:sp>
                                          <p:sp>
                                            <p:nvSpPr>
                                              <p:cNvPr id="120" name="Google Shape;120;p13"/>
                                              <p:cNvSpPr/>
                                              <p:nvPr/>
                                            </p:nvSpPr>
                                            <p:spPr>
                                              <a:xfrm>
                                                <a:off x="4302763" y="3982306"/>
                                                <a:ext cx="1472248" cy="653732"/>
                                              </a:xfrm>
                                              <a:prstGeom prst="rect">
                                                <a:avLst/>
                                              </a:prstGeom>
                                              <a:solidFill>
                                                <a:schemeClr val="accent1"/>
                                              </a:solidFill>
                                              <a:ln cap="flat" cmpd="sng" w="12700">
                                                <a:solidFill>
                                                  <a:srgbClr val="42719B"/>
                                                </a:solidFill>
                                                <a:prstDash val="solid"/>
                                                <a:miter lim="800000"/>
                                                <a:headEnd len="sm" w="sm" type="none"/>
                                                <a:tailEnd len="sm" w="sm" type="none"/>
                                              </a:ln>
                                            </p:spPr>
                                            <p:txBody>
                                              <a:bodyPr anchorCtr="0" anchor="ctr" bIns="45700" lIns="91425" spcFirstLastPara="1" rIns="91425" wrap="square" tIns="45700">
                                                <a:noAutofit/>
                                              </a:bodyPr>
                                              <a:lstStyle/>
                                              <a:p>
                                                <a:pPr indent="0" lvl="0" marL="0" marR="0" rtl="0" algn="ctr">
                                                  <a:spcBef>
                                                    <a:spcPts val="0"/>
                                                  </a:spcBef>
                                                  <a:spcAft>
                                                    <a:spcPts val="0"/>
                                                  </a:spcAft>
                                                  <a:buNone/>
                                                </a:pPr>
                                                <a:r>
                                                  <a:rPr b="1" i="0" lang="es-MX" sz="700" u="none" cap="none" strike="noStrike">
                                                    <a:solidFill>
                                                      <a:schemeClr val="dk1"/>
                                                    </a:solidFill>
                                                    <a:latin typeface="Calibri"/>
                                                    <a:ea typeface="Calibri"/>
                                                    <a:cs typeface="Calibri"/>
                                                    <a:sym typeface="Calibri"/>
                                                  </a:rPr>
                                                  <a:t>Inequidad, desigualdad y discriminación en la prestación de los servicios</a:t>
                                                </a:r>
                                                <a:endParaRPr/>
                                              </a:p>
                                            </p:txBody>
                                          </p:sp>
                                          <p:sp>
                                            <p:nvSpPr>
                                              <p:cNvPr id="121" name="Google Shape;121;p13"/>
                                              <p:cNvSpPr/>
                                              <p:nvPr/>
                                            </p:nvSpPr>
                                            <p:spPr>
                                              <a:xfrm>
                                                <a:off x="7456857" y="3969122"/>
                                                <a:ext cx="1472248" cy="653732"/>
                                              </a:xfrm>
                                              <a:prstGeom prst="rect">
                                                <a:avLst/>
                                              </a:prstGeom>
                                              <a:solidFill>
                                                <a:schemeClr val="accent1"/>
                                              </a:solidFill>
                                              <a:ln cap="flat" cmpd="sng" w="12700">
                                                <a:solidFill>
                                                  <a:srgbClr val="42719B"/>
                                                </a:solidFill>
                                                <a:prstDash val="solid"/>
                                                <a:miter lim="800000"/>
                                                <a:headEnd len="sm" w="sm" type="none"/>
                                                <a:tailEnd len="sm" w="sm" type="none"/>
                                              </a:ln>
                                            </p:spPr>
                                            <p:txBody>
                                              <a:bodyPr anchorCtr="0" anchor="ctr" bIns="45700" lIns="91425" spcFirstLastPara="1" rIns="91425" wrap="square" tIns="45700">
                                                <a:noAutofit/>
                                              </a:bodyPr>
                                              <a:lstStyle/>
                                              <a:p>
                                                <a:pPr indent="0" lvl="0" marL="0" marR="0" rtl="0" algn="ctr">
                                                  <a:spcBef>
                                                    <a:spcPts val="0"/>
                                                  </a:spcBef>
                                                  <a:spcAft>
                                                    <a:spcPts val="0"/>
                                                  </a:spcAft>
                                                  <a:buNone/>
                                                </a:pPr>
                                                <a:r>
                                                  <a:rPr b="1" i="0" lang="es-MX" sz="700" u="none" cap="none" strike="noStrike">
                                                    <a:solidFill>
                                                      <a:schemeClr val="dk1"/>
                                                    </a:solidFill>
                                                    <a:latin typeface="Calibri"/>
                                                    <a:ea typeface="Calibri"/>
                                                    <a:cs typeface="Calibri"/>
                                                    <a:sym typeface="Calibri"/>
                                                  </a:rPr>
                                                  <a:t>Mayor gasto en salud</a:t>
                                                </a:r>
                                                <a:endParaRPr/>
                                              </a:p>
                                            </p:txBody>
                                          </p:sp>
                                          <p:sp>
                                            <p:nvSpPr>
                                              <p:cNvPr id="122" name="Google Shape;122;p13"/>
                                              <p:cNvSpPr/>
                                              <p:nvPr/>
                                            </p:nvSpPr>
                                            <p:spPr>
                                              <a:xfrm>
                                                <a:off x="5859443" y="3972703"/>
                                                <a:ext cx="1472248" cy="653732"/>
                                              </a:xfrm>
                                              <a:prstGeom prst="rect">
                                                <a:avLst/>
                                              </a:prstGeom>
                                              <a:solidFill>
                                                <a:schemeClr val="accent1"/>
                                              </a:solidFill>
                                              <a:ln cap="flat" cmpd="sng" w="12700">
                                                <a:solidFill>
                                                  <a:srgbClr val="42719B"/>
                                                </a:solidFill>
                                                <a:prstDash val="solid"/>
                                                <a:miter lim="800000"/>
                                                <a:headEnd len="sm" w="sm" type="none"/>
                                                <a:tailEnd len="sm" w="sm" type="none"/>
                                              </a:ln>
                                            </p:spPr>
                                            <p:txBody>
                                              <a:bodyPr anchorCtr="0" anchor="ctr" bIns="45700" lIns="91425" spcFirstLastPara="1" rIns="91425" wrap="square" tIns="45700">
                                                <a:noAutofit/>
                                              </a:bodyPr>
                                              <a:lstStyle/>
                                              <a:p>
                                                <a:pPr indent="0" lvl="0" marL="0" marR="0" rtl="0" algn="ctr">
                                                  <a:spcBef>
                                                    <a:spcPts val="0"/>
                                                  </a:spcBef>
                                                  <a:spcAft>
                                                    <a:spcPts val="0"/>
                                                  </a:spcAft>
                                                  <a:buNone/>
                                                </a:pPr>
                                                <a:r>
                                                  <a:rPr b="1" i="0" lang="es-MX" sz="700" u="none" cap="none" strike="noStrike">
                                                    <a:solidFill>
                                                      <a:schemeClr val="dk1"/>
                                                    </a:solidFill>
                                                    <a:latin typeface="Calibri"/>
                                                    <a:ea typeface="Calibri"/>
                                                    <a:cs typeface="Calibri"/>
                                                    <a:sym typeface="Calibri"/>
                                                  </a:rPr>
                                                  <a:t>Crecimiento indiscriminado de servicios privados</a:t>
                                                </a:r>
                                                <a:endParaRPr/>
                                              </a:p>
                                            </p:txBody>
                                          </p:sp>
                                          <p:sp>
                                            <p:nvSpPr>
                                              <p:cNvPr id="123" name="Google Shape;123;p13"/>
                                              <p:cNvSpPr/>
                                              <p:nvPr/>
                                            </p:nvSpPr>
                                            <p:spPr>
                                              <a:xfrm>
                                                <a:off x="3843818" y="5186562"/>
                                                <a:ext cx="1463040" cy="653732"/>
                                              </a:xfrm>
                                              <a:prstGeom prst="rect">
                                                <a:avLst/>
                                              </a:prstGeom>
                                              <a:solidFill>
                                                <a:schemeClr val="accent1"/>
                                              </a:solidFill>
                                              <a:ln cap="flat" cmpd="sng" w="12700">
                                                <a:solidFill>
                                                  <a:srgbClr val="42719B"/>
                                                </a:solidFill>
                                                <a:prstDash val="solid"/>
                                                <a:miter lim="800000"/>
                                                <a:headEnd len="sm" w="sm" type="none"/>
                                                <a:tailEnd len="sm" w="sm" type="none"/>
                                              </a:ln>
                                            </p:spPr>
                                            <p:txBody>
                                              <a:bodyPr anchorCtr="0" anchor="ctr" bIns="45700" lIns="91425" spcFirstLastPara="1" rIns="91425" wrap="square" tIns="45700">
                                                <a:noAutofit/>
                                              </a:bodyPr>
                                              <a:lstStyle/>
                                              <a:p>
                                                <a:pPr indent="0" lvl="0" marL="0" marR="0" rtl="0" algn="ctr">
                                                  <a:spcBef>
                                                    <a:spcPts val="0"/>
                                                  </a:spcBef>
                                                  <a:spcAft>
                                                    <a:spcPts val="0"/>
                                                  </a:spcAft>
                                                  <a:buNone/>
                                                </a:pPr>
                                                <a:r>
                                                  <a:rPr b="1" i="0" lang="es-MX" sz="700" u="none" cap="none" strike="noStrike">
                                                    <a:solidFill>
                                                      <a:schemeClr val="dk1"/>
                                                    </a:solidFill>
                                                    <a:latin typeface="Calibri"/>
                                                    <a:ea typeface="Calibri"/>
                                                    <a:cs typeface="Calibri"/>
                                                    <a:sym typeface="Calibri"/>
                                                  </a:rPr>
                                                  <a:t>Demanda no atendida de servicios especializados de salud</a:t>
                                                </a:r>
                                                <a:endParaRPr/>
                                              </a:p>
                                            </p:txBody>
                                          </p:sp>
                                        </p:grpSp>
                                        <p:cxnSp>
                                          <p:nvCxnSpPr>
                                            <p:cNvPr id="124" name="Google Shape;124;p13"/>
                                            <p:cNvCxnSpPr>
                                              <a:stCxn id="123" idx="0"/>
                                              <a:endCxn id="121" idx="2"/>
                                            </p:cNvCxnSpPr>
                                            <p:nvPr/>
                                          </p:nvCxnSpPr>
                                          <p:spPr>
                                            <a:xfrm rot="-5400000">
                                              <a:off x="6001778" y="3520761"/>
                                              <a:ext cx="563700" cy="3554100"/>
                                            </a:xfrm>
                                            <a:prstGeom prst="bentConnector3">
                                              <a:avLst>
                                                <a:gd fmla="val 50000" name="adj1"/>
                                              </a:avLst>
                                            </a:prstGeom>
                                            <a:noFill/>
                                            <a:ln cap="flat" cmpd="sng" w="9525">
                                              <a:solidFill>
                                                <a:schemeClr val="accent1"/>
                                              </a:solidFill>
                                              <a:prstDash val="solid"/>
                                              <a:miter lim="800000"/>
                                              <a:headEnd len="sm" w="sm" type="none"/>
                                              <a:tailEnd len="sm" w="sm" type="none"/>
                                            </a:ln>
                                          </p:spPr>
                                        </p:cxnSp>
                                      </p:grpSp>
                                      <p:cxnSp>
                                        <p:nvCxnSpPr>
                                          <p:cNvPr id="125" name="Google Shape;125;p13"/>
                                          <p:cNvCxnSpPr>
                                            <a:stCxn id="123" idx="0"/>
                                            <a:endCxn id="122" idx="2"/>
                                          </p:cNvCxnSpPr>
                                          <p:nvPr/>
                                        </p:nvCxnSpPr>
                                        <p:spPr>
                                          <a:xfrm rot="-5400000">
                                            <a:off x="5218928" y="4307211"/>
                                            <a:ext cx="560100" cy="1984800"/>
                                          </a:xfrm>
                                          <a:prstGeom prst="bentConnector3">
                                            <a:avLst>
                                              <a:gd fmla="val 50000" name="adj1"/>
                                            </a:avLst>
                                          </a:prstGeom>
                                          <a:noFill/>
                                          <a:ln cap="flat" cmpd="sng" w="9525">
                                            <a:solidFill>
                                              <a:schemeClr val="accent1"/>
                                            </a:solidFill>
                                            <a:prstDash val="solid"/>
                                            <a:miter lim="800000"/>
                                            <a:headEnd len="sm" w="sm" type="none"/>
                                            <a:tailEnd len="sm" w="sm" type="none"/>
                                          </a:ln>
                                        </p:spPr>
                                      </p:cxnSp>
                                    </p:grpSp>
                                    <p:cxnSp>
                                      <p:nvCxnSpPr>
                                        <p:cNvPr id="126" name="Google Shape;126;p13"/>
                                        <p:cNvCxnSpPr>
                                          <a:stCxn id="123" idx="0"/>
                                          <a:endCxn id="120" idx="2"/>
                                        </p:cNvCxnSpPr>
                                        <p:nvPr/>
                                      </p:nvCxnSpPr>
                                      <p:spPr>
                                        <a:xfrm rot="-5400000">
                                          <a:off x="4459028" y="5076711"/>
                                          <a:ext cx="550500" cy="455400"/>
                                        </a:xfrm>
                                        <a:prstGeom prst="bentConnector3">
                                          <a:avLst>
                                            <a:gd fmla="val 50000" name="adj1"/>
                                          </a:avLst>
                                        </a:prstGeom>
                                        <a:noFill/>
                                        <a:ln cap="flat" cmpd="sng" w="9525">
                                          <a:solidFill>
                                            <a:schemeClr val="accent1"/>
                                          </a:solidFill>
                                          <a:prstDash val="solid"/>
                                          <a:miter lim="800000"/>
                                          <a:headEnd len="sm" w="sm" type="none"/>
                                          <a:tailEnd len="sm" w="sm" type="none"/>
                                        </a:ln>
                                      </p:spPr>
                                    </p:cxnSp>
                                  </p:grpSp>
                                  <p:cxnSp>
                                    <p:nvCxnSpPr>
                                      <p:cNvPr id="127" name="Google Shape;127;p13"/>
                                      <p:cNvCxnSpPr>
                                        <a:stCxn id="123" idx="0"/>
                                        <a:endCxn id="119" idx="2"/>
                                      </p:cNvCxnSpPr>
                                      <p:nvPr/>
                                    </p:nvCxnSpPr>
                                    <p:spPr>
                                      <a:xfrm flipH="1" rot="5400000">
                                        <a:off x="3706178" y="4779261"/>
                                        <a:ext cx="550500" cy="1050300"/>
                                      </a:xfrm>
                                      <a:prstGeom prst="bentConnector3">
                                        <a:avLst>
                                          <a:gd fmla="val 50000" name="adj1"/>
                                        </a:avLst>
                                      </a:prstGeom>
                                      <a:noFill/>
                                      <a:ln cap="flat" cmpd="sng" w="9525">
                                        <a:solidFill>
                                          <a:schemeClr val="accent1"/>
                                        </a:solidFill>
                                        <a:prstDash val="solid"/>
                                        <a:miter lim="800000"/>
                                        <a:headEnd len="sm" w="sm" type="none"/>
                                        <a:tailEnd len="sm" w="sm" type="none"/>
                                      </a:ln>
                                    </p:spPr>
                                  </p:cxnSp>
                                </p:grpSp>
                                <p:cxnSp>
                                  <p:nvCxnSpPr>
                                    <p:cNvPr id="128" name="Google Shape;128;p13"/>
                                    <p:cNvCxnSpPr>
                                      <a:stCxn id="118" idx="2"/>
                                      <a:endCxn id="123" idx="0"/>
                                    </p:cNvCxnSpPr>
                                    <p:nvPr/>
                                  </p:nvCxnSpPr>
                                  <p:spPr>
                                    <a:xfrm flipH="1" rot="-5400000">
                                      <a:off x="2561573" y="3634587"/>
                                      <a:ext cx="550500" cy="3339600"/>
                                    </a:xfrm>
                                    <a:prstGeom prst="bentConnector3">
                                      <a:avLst>
                                        <a:gd fmla="val 50000" name="adj1"/>
                                      </a:avLst>
                                    </a:prstGeom>
                                    <a:noFill/>
                                    <a:ln cap="flat" cmpd="sng" w="9525">
                                      <a:solidFill>
                                        <a:schemeClr val="accent1"/>
                                      </a:solidFill>
                                      <a:prstDash val="solid"/>
                                      <a:miter lim="800000"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</p:cxnSp>
                              </p:grpSp>
                              <p:cxnSp>
                                <p:nvCxnSpPr>
                                  <p:cNvPr id="129" name="Google Shape;129;p13"/>
                                  <p:cNvCxnSpPr>
                                    <a:stCxn id="118" idx="0"/>
                                    <a:endCxn id="130" idx="4"/>
                                  </p:cNvCxnSpPr>
                                  <p:nvPr/>
                                </p:nvCxnSpPr>
                                <p:spPr>
                                  <a:xfrm flipH="1" rot="5400000">
                                    <a:off x="625073" y="3833455"/>
                                    <a:ext cx="516300" cy="567600"/>
                                  </a:xfrm>
                                  <a:prstGeom prst="bentConnector3">
                                    <a:avLst>
                                      <a:gd fmla="val 50000" name="adj1"/>
                                    </a:avLst>
                                  </a:prstGeom>
                                  <a:noFill/>
                                  <a:ln cap="flat" cmpd="sng" w="9525">
                                    <a:solidFill>
                                      <a:schemeClr val="accent1"/>
                                    </a:solidFill>
                                    <a:prstDash val="solid"/>
                                    <a:miter lim="800000"/>
                                    <a:headEnd len="sm" w="sm" type="none"/>
                                    <a:tailEnd len="sm" w="sm" type="none"/>
                                  </a:ln>
                                </p:spPr>
                              </p:cxnSp>
                            </p:grpSp>
                            <p:cxnSp>
                              <p:nvCxnSpPr>
                                <p:cNvPr id="131" name="Google Shape;131;p13"/>
                                <p:cNvCxnSpPr>
                                  <a:stCxn id="118" idx="0"/>
                                  <a:endCxn id="132" idx="4"/>
                                </p:cNvCxnSpPr>
                                <p:nvPr/>
                              </p:nvCxnSpPr>
                              <p:spPr>
                                <a:xfrm rot="-5400000">
                                  <a:off x="1224773" y="3801355"/>
                                  <a:ext cx="516300" cy="631800"/>
                                </a:xfrm>
                                <a:prstGeom prst="bentConnector3">
                                  <a:avLst>
                                    <a:gd fmla="val 50000" name="adj1"/>
                                  </a:avLst>
                                </a:prstGeom>
                                <a:noFill/>
                                <a:ln cap="flat" cmpd="sng" w="9525">
                                  <a:solidFill>
                                    <a:schemeClr val="accent1"/>
                                  </a:solidFill>
                                  <a:prstDash val="solid"/>
                                  <a:miter lim="800000"/>
                                  <a:headEnd len="sm" w="sm" type="none"/>
                                  <a:tailEnd len="sm" w="sm" type="none"/>
                                </a:ln>
                              </p:spPr>
                            </p:cxnSp>
                          </p:grpSp>
                          <p:cxnSp>
                            <p:nvCxnSpPr>
                              <p:cNvPr id="133" name="Google Shape;133;p13"/>
                              <p:cNvCxnSpPr>
                                <a:stCxn id="118" idx="0"/>
                                <a:endCxn id="134" idx="4"/>
                              </p:cNvCxnSpPr>
                              <p:nvPr/>
                            </p:nvCxnSpPr>
                            <p:spPr>
                              <a:xfrm rot="-5400000">
                                <a:off x="1820723" y="3197605"/>
                                <a:ext cx="524100" cy="1831500"/>
                              </a:xfrm>
                              <a:prstGeom prst="bentConnector3">
                                <a:avLst>
                                  <a:gd fmla="val 50000" name="adj1"/>
                                </a:avLst>
                              </a:prstGeom>
                              <a:noFill/>
                              <a:ln cap="flat" cmpd="sng" w="9525">
                                <a:solidFill>
                                  <a:schemeClr val="accent1"/>
                                </a:solidFill>
                                <a:prstDash val="solid"/>
                                <a:miter lim="800000"/>
                                <a:headEnd len="sm" w="sm" type="none"/>
                                <a:tailEnd len="sm" w="sm" type="none"/>
                              </a:ln>
                            </p:spPr>
                          </p:cxnSp>
                        </p:grpSp>
                        <p:cxnSp>
                          <p:nvCxnSpPr>
                            <p:cNvPr id="135" name="Google Shape;135;p13"/>
                            <p:cNvCxnSpPr>
                              <a:endCxn id="136" idx="4"/>
                            </p:cNvCxnSpPr>
                            <p:nvPr/>
                          </p:nvCxnSpPr>
                          <p:spPr>
                            <a:xfrm rot="-5400000">
                              <a:off x="8026196" y="3893434"/>
                              <a:ext cx="503100" cy="434400"/>
                            </a:xfrm>
                            <a:prstGeom prst="bentConnector3">
                              <a:avLst>
                                <a:gd fmla="val 50000" name="adj1"/>
                              </a:avLst>
                            </a:prstGeom>
                            <a:noFill/>
                            <a:ln cap="flat" cmpd="sng" w="9525">
                              <a:solidFill>
                                <a:schemeClr val="accent1"/>
                              </a:solidFill>
                              <a:prstDash val="solid"/>
                              <a:miter lim="800000"/>
                              <a:headEnd len="sm" w="sm" type="none"/>
                              <a:tailEnd len="sm" w="sm" type="none"/>
                            </a:ln>
                          </p:spPr>
                        </p:cxnSp>
                      </p:grpSp>
                      <p:cxnSp>
                        <p:nvCxnSpPr>
                          <p:cNvPr id="137" name="Google Shape;137;p13"/>
                          <p:cNvCxnSpPr>
                            <a:stCxn id="138" idx="4"/>
                            <a:endCxn id="121" idx="0"/>
                          </p:cNvCxnSpPr>
                          <p:nvPr/>
                        </p:nvCxnSpPr>
                        <p:spPr>
                          <a:xfrm flipH="1" rot="-5400000">
                            <a:off x="7385924" y="3687634"/>
                            <a:ext cx="503100" cy="846000"/>
                          </a:xfrm>
                          <a:prstGeom prst="bentConnector3">
                            <a:avLst>
                              <a:gd fmla="val 50000" name="adj1"/>
                            </a:avLst>
                          </a:prstGeom>
                          <a:noFill/>
                          <a:ln cap="flat" cmpd="sng" w="9525">
                            <a:solidFill>
                              <a:schemeClr val="accent1"/>
                            </a:solidFill>
                            <a:prstDash val="solid"/>
                            <a:miter lim="800000"/>
                            <a:headEnd len="sm" w="sm" type="none"/>
                            <a:tailEnd len="sm" w="sm" type="none"/>
                          </a:ln>
                        </p:spPr>
                      </p:cxnSp>
                    </p:grpSp>
                    <p:cxnSp>
                      <p:nvCxnSpPr>
                        <p:cNvPr id="139" name="Google Shape;139;p13"/>
                        <p:cNvCxnSpPr>
                          <a:stCxn id="140" idx="4"/>
                          <a:endCxn id="122" idx="0"/>
                        </p:cNvCxnSpPr>
                        <p:nvPr/>
                      </p:nvCxnSpPr>
                      <p:spPr>
                        <a:xfrm flipH="1" rot="-5400000">
                          <a:off x="5876408" y="3750784"/>
                          <a:ext cx="506700" cy="723300"/>
                        </a:xfrm>
                        <a:prstGeom prst="bentConnector3">
                          <a:avLst>
                            <a:gd fmla="val 50000" name="adj1"/>
                          </a:avLst>
                        </a:prstGeom>
                        <a:noFill/>
                        <a:ln cap="flat" cmpd="sng" w="9525">
                          <a:solidFill>
                            <a:schemeClr val="accent1"/>
                          </a:solidFill>
                          <a:prstDash val="solid"/>
                          <a:miter lim="800000"/>
                          <a:headEnd len="sm" w="sm" type="none"/>
                          <a:tailEnd len="sm" w="sm" type="none"/>
                        </a:ln>
                      </p:spPr>
                    </p:cxnSp>
                  </p:grpSp>
                  <p:cxnSp>
                    <p:nvCxnSpPr>
                      <p:cNvPr id="141" name="Google Shape;141;p13"/>
                      <p:cNvCxnSpPr>
                        <a:stCxn id="122" idx="0"/>
                        <a:endCxn id="138" idx="4"/>
                      </p:cNvCxnSpPr>
                      <p:nvPr/>
                    </p:nvCxnSpPr>
                    <p:spPr>
                      <a:xfrm rot="-5400000">
                        <a:off x="6599591" y="3750802"/>
                        <a:ext cx="506700" cy="723300"/>
                      </a:xfrm>
                      <a:prstGeom prst="bentConnector3">
                        <a:avLst>
                          <a:gd fmla="val 50000" name="adj1"/>
                        </a:avLst>
                      </a:prstGeom>
                      <a:noFill/>
                      <a:ln cap="flat" cmpd="sng" w="9525">
                        <a:solidFill>
                          <a:schemeClr val="accent1"/>
                        </a:solidFill>
                        <a:prstDash val="solid"/>
                        <a:miter lim="800000"/>
                        <a:headEnd len="sm" w="sm" type="none"/>
                        <a:tailEnd len="sm" w="sm" type="none"/>
                      </a:ln>
                    </p:spPr>
                  </p:cxnSp>
                </p:grpSp>
                <p:cxnSp>
                  <p:nvCxnSpPr>
                    <p:cNvPr id="142" name="Google Shape;142;p13"/>
                    <p:cNvCxnSpPr>
                      <a:stCxn id="119" idx="0"/>
                      <a:endCxn id="134" idx="4"/>
                    </p:cNvCxnSpPr>
                    <p:nvPr/>
                  </p:nvCxnSpPr>
                  <p:spPr>
                    <a:xfrm flipH="1" rot="5400000">
                      <a:off x="2965351" y="3884455"/>
                      <a:ext cx="524100" cy="457800"/>
                    </a:xfrm>
                    <a:prstGeom prst="bentConnector3">
                      <a:avLst>
                        <a:gd fmla="val 75448" name="adj1"/>
                      </a:avLst>
                    </a:prstGeom>
                    <a:noFill/>
                    <a:ln cap="flat" cmpd="sng" w="9525">
                      <a:solidFill>
                        <a:schemeClr val="accent1"/>
                      </a:solidFill>
                      <a:prstDash val="solid"/>
                      <a:miter lim="800000"/>
                      <a:headEnd len="sm" w="sm" type="none"/>
                      <a:tailEnd len="sm" w="sm" type="none"/>
                    </a:ln>
                  </p:spPr>
                </p:cxnSp>
              </p:grpSp>
              <p:cxnSp>
                <p:nvCxnSpPr>
                  <p:cNvPr id="143" name="Google Shape;143;p13"/>
                  <p:cNvCxnSpPr/>
                  <p:nvPr/>
                </p:nvCxnSpPr>
                <p:spPr>
                  <a:xfrm flipH="1" rot="10800000">
                    <a:off x="2977722" y="4110102"/>
                    <a:ext cx="404083" cy="549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accent1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</p:cxnSp>
            </p:grpSp>
            <p:sp>
              <p:nvSpPr>
                <p:cNvPr id="144" name="Google Shape;144;p13"/>
                <p:cNvSpPr/>
                <p:nvPr/>
              </p:nvSpPr>
              <p:spPr>
                <a:xfrm>
                  <a:off x="3371860" y="4039372"/>
                  <a:ext cx="130968" cy="87284"/>
                </a:xfrm>
                <a:custGeom>
                  <a:rect b="b" l="l" r="r" t="t"/>
                  <a:pathLst>
                    <a:path extrusionOk="0" h="87284" w="130968">
                      <a:moveTo>
                        <a:pt x="0" y="77759"/>
                      </a:moveTo>
                      <a:cubicBezTo>
                        <a:pt x="15280" y="45810"/>
                        <a:pt x="30560" y="13862"/>
                        <a:pt x="47625" y="3940"/>
                      </a:cubicBezTo>
                      <a:cubicBezTo>
                        <a:pt x="64691" y="-5982"/>
                        <a:pt x="88503" y="4337"/>
                        <a:pt x="102393" y="18228"/>
                      </a:cubicBezTo>
                      <a:cubicBezTo>
                        <a:pt x="116283" y="32119"/>
                        <a:pt x="123625" y="59701"/>
                        <a:pt x="130968" y="87284"/>
                      </a:cubicBezTo>
                    </a:path>
                  </a:pathLst>
                </a:custGeom>
                <a:noFill/>
                <a:ln cap="flat" cmpd="sng" w="12700">
                  <a:solidFill>
                    <a:srgbClr val="42719B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5" name="Google Shape;145;p13"/>
                <p:cNvSpPr/>
                <p:nvPr/>
              </p:nvSpPr>
              <p:spPr>
                <a:xfrm>
                  <a:off x="4896493" y="4015886"/>
                  <a:ext cx="130968" cy="87284"/>
                </a:xfrm>
                <a:custGeom>
                  <a:rect b="b" l="l" r="r" t="t"/>
                  <a:pathLst>
                    <a:path extrusionOk="0" h="87284" w="130968">
                      <a:moveTo>
                        <a:pt x="0" y="77759"/>
                      </a:moveTo>
                      <a:cubicBezTo>
                        <a:pt x="15280" y="45810"/>
                        <a:pt x="30560" y="13862"/>
                        <a:pt x="47625" y="3940"/>
                      </a:cubicBezTo>
                      <a:cubicBezTo>
                        <a:pt x="64691" y="-5982"/>
                        <a:pt x="88503" y="4337"/>
                        <a:pt x="102393" y="18228"/>
                      </a:cubicBezTo>
                      <a:cubicBezTo>
                        <a:pt x="116283" y="32119"/>
                        <a:pt x="123625" y="59701"/>
                        <a:pt x="130968" y="87284"/>
                      </a:cubicBezTo>
                    </a:path>
                  </a:pathLst>
                </a:custGeom>
                <a:noFill/>
                <a:ln cap="flat" cmpd="sng" w="12700">
                  <a:solidFill>
                    <a:srgbClr val="42719B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cxnSp>
              <p:nvCxnSpPr>
                <p:cNvPr id="146" name="Google Shape;146;p13"/>
                <p:cNvCxnSpPr>
                  <a:stCxn id="144" idx="3"/>
                  <a:endCxn id="145" idx="0"/>
                </p:cNvCxnSpPr>
                <p:nvPr/>
              </p:nvCxnSpPr>
              <p:spPr>
                <a:xfrm flipH="1" rot="10800000">
                  <a:off x="3502828" y="4093656"/>
                  <a:ext cx="1393800" cy="33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accent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</p:grpSp>
          <p:cxnSp>
            <p:nvCxnSpPr>
              <p:cNvPr id="147" name="Google Shape;147;p13"/>
              <p:cNvCxnSpPr>
                <a:stCxn id="145" idx="3"/>
              </p:cNvCxnSpPr>
              <p:nvPr/>
            </p:nvCxnSpPr>
            <p:spPr>
              <a:xfrm>
                <a:off x="5027461" y="4103170"/>
                <a:ext cx="740700" cy="69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cxnSp>
          <p:nvCxnSpPr>
            <p:cNvPr id="148" name="Google Shape;148;p13"/>
            <p:cNvCxnSpPr>
              <a:stCxn id="99" idx="4"/>
            </p:cNvCxnSpPr>
            <p:nvPr/>
          </p:nvCxnSpPr>
          <p:spPr>
            <a:xfrm flipH="1">
              <a:off x="4187903" y="3859082"/>
              <a:ext cx="1800" cy="258300"/>
            </a:xfrm>
            <a:prstGeom prst="straightConnector1">
              <a:avLst/>
            </a:prstGeom>
            <a:noFill/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grpSp>
        <p:nvGrpSpPr>
          <p:cNvPr id="149" name="Google Shape;149;p13"/>
          <p:cNvGrpSpPr/>
          <p:nvPr/>
        </p:nvGrpSpPr>
        <p:grpSpPr>
          <a:xfrm>
            <a:off x="85543" y="2049749"/>
            <a:ext cx="8923337" cy="2325656"/>
            <a:chOff x="85543" y="2049749"/>
            <a:chExt cx="8923337" cy="2325656"/>
          </a:xfrm>
        </p:grpSpPr>
        <p:grpSp>
          <p:nvGrpSpPr>
            <p:cNvPr id="150" name="Google Shape;150;p13"/>
            <p:cNvGrpSpPr/>
            <p:nvPr/>
          </p:nvGrpSpPr>
          <p:grpSpPr>
            <a:xfrm>
              <a:off x="85543" y="2049749"/>
              <a:ext cx="8923337" cy="2325656"/>
              <a:chOff x="85543" y="2049749"/>
              <a:chExt cx="8923337" cy="2325656"/>
            </a:xfrm>
          </p:grpSpPr>
          <p:grpSp>
            <p:nvGrpSpPr>
              <p:cNvPr id="151" name="Google Shape;151;p13"/>
              <p:cNvGrpSpPr/>
              <p:nvPr/>
            </p:nvGrpSpPr>
            <p:grpSpPr>
              <a:xfrm>
                <a:off x="85543" y="2049749"/>
                <a:ext cx="8923337" cy="2325656"/>
                <a:chOff x="85543" y="2049749"/>
                <a:chExt cx="8923337" cy="2325656"/>
              </a:xfrm>
            </p:grpSpPr>
            <p:grpSp>
              <p:nvGrpSpPr>
                <p:cNvPr id="152" name="Google Shape;152;p13"/>
                <p:cNvGrpSpPr/>
                <p:nvPr/>
              </p:nvGrpSpPr>
              <p:grpSpPr>
                <a:xfrm>
                  <a:off x="85543" y="2049749"/>
                  <a:ext cx="8923337" cy="2325656"/>
                  <a:chOff x="85543" y="2049749"/>
                  <a:chExt cx="8923337" cy="2325656"/>
                </a:xfrm>
              </p:grpSpPr>
              <p:grpSp>
                <p:nvGrpSpPr>
                  <p:cNvPr id="153" name="Google Shape;153;p13"/>
                  <p:cNvGrpSpPr/>
                  <p:nvPr/>
                </p:nvGrpSpPr>
                <p:grpSpPr>
                  <a:xfrm>
                    <a:off x="85543" y="2049749"/>
                    <a:ext cx="8923337" cy="2325656"/>
                    <a:chOff x="85543" y="2049749"/>
                    <a:chExt cx="8923337" cy="2325656"/>
                  </a:xfrm>
                </p:grpSpPr>
                <p:grpSp>
                  <p:nvGrpSpPr>
                    <p:cNvPr id="154" name="Google Shape;154;p13"/>
                    <p:cNvGrpSpPr/>
                    <p:nvPr/>
                  </p:nvGrpSpPr>
                  <p:grpSpPr>
                    <a:xfrm>
                      <a:off x="85543" y="2049749"/>
                      <a:ext cx="8923337" cy="2325656"/>
                      <a:chOff x="85543" y="2049749"/>
                      <a:chExt cx="8923337" cy="2325656"/>
                    </a:xfrm>
                  </p:grpSpPr>
                  <p:grpSp>
                    <p:nvGrpSpPr>
                      <p:cNvPr id="155" name="Google Shape;155;p13"/>
                      <p:cNvGrpSpPr/>
                      <p:nvPr/>
                    </p:nvGrpSpPr>
                    <p:grpSpPr>
                      <a:xfrm>
                        <a:off x="85543" y="2049749"/>
                        <a:ext cx="8923337" cy="2325656"/>
                        <a:chOff x="85543" y="2049749"/>
                        <a:chExt cx="8923337" cy="2325656"/>
                      </a:xfrm>
                    </p:grpSpPr>
                    <p:cxnSp>
                      <p:nvCxnSpPr>
                        <p:cNvPr id="156" name="Google Shape;156;p13"/>
                        <p:cNvCxnSpPr>
                          <a:stCxn id="96" idx="4"/>
                        </p:cNvCxnSpPr>
                        <p:nvPr/>
                      </p:nvCxnSpPr>
                      <p:spPr>
                        <a:xfrm flipH="1">
                          <a:off x="4755872" y="2049749"/>
                          <a:ext cx="3300" cy="2060400"/>
                        </a:xfrm>
                        <a:prstGeom prst="straightConnector1">
                          <a:avLst/>
                        </a:prstGeom>
                        <a:noFill/>
                        <a:ln cap="flat" cmpd="sng" w="9525">
                          <a:solidFill>
                            <a:schemeClr val="accent1"/>
                          </a:solidFill>
                          <a:prstDash val="solid"/>
                          <a:miter lim="800000"/>
                          <a:headEnd len="sm" w="sm" type="none"/>
                          <a:tailEnd len="sm" w="sm" type="none"/>
                        </a:ln>
                      </p:spPr>
                    </p:cxnSp>
                    <p:grpSp>
                      <p:nvGrpSpPr>
                        <p:cNvPr id="157" name="Google Shape;157;p13"/>
                        <p:cNvGrpSpPr/>
                        <p:nvPr/>
                      </p:nvGrpSpPr>
                      <p:grpSpPr>
                        <a:xfrm>
                          <a:off x="85543" y="2049805"/>
                          <a:ext cx="8923337" cy="2325600"/>
                          <a:chOff x="85543" y="2049805"/>
                          <a:chExt cx="8923337" cy="2325600"/>
                        </a:xfrm>
                      </p:grpSpPr>
                      <p:grpSp>
                        <p:nvGrpSpPr>
                          <p:cNvPr id="158" name="Google Shape;158;p13"/>
                          <p:cNvGrpSpPr/>
                          <p:nvPr/>
                        </p:nvGrpSpPr>
                        <p:grpSpPr>
                          <a:xfrm>
                            <a:off x="85543" y="2051120"/>
                            <a:ext cx="8923337" cy="1807964"/>
                            <a:chOff x="85543" y="2051120"/>
                            <a:chExt cx="8923337" cy="1807964"/>
                          </a:xfrm>
                        </p:grpSpPr>
                        <p:grpSp>
                          <p:nvGrpSpPr>
                            <p:cNvPr id="159" name="Google Shape;159;p13"/>
                            <p:cNvGrpSpPr/>
                            <p:nvPr/>
                          </p:nvGrpSpPr>
                          <p:grpSpPr>
                            <a:xfrm>
                              <a:off x="85543" y="2296499"/>
                              <a:ext cx="8923337" cy="1562585"/>
                              <a:chOff x="85543" y="2296499"/>
                              <a:chExt cx="8923337" cy="1562585"/>
                            </a:xfrm>
                          </p:grpSpPr>
                          <p:sp>
                            <p:nvSpPr>
                              <p:cNvPr id="160" name="Google Shape;160;p13"/>
                              <p:cNvSpPr/>
                              <p:nvPr/>
                            </p:nvSpPr>
                            <p:spPr>
                              <a:xfrm>
                                <a:off x="85543" y="2296499"/>
                                <a:ext cx="1027868" cy="689819"/>
                              </a:xfrm>
                              <a:prstGeom prst="ellipse">
                                <a:avLst/>
                              </a:prstGeom>
                              <a:solidFill>
                                <a:schemeClr val="lt1"/>
                              </a:solidFill>
                              <a:ln cap="flat" cmpd="sng" w="12700">
                                <a:solidFill>
                                  <a:srgbClr val="306EA2"/>
                                </a:solidFill>
                                <a:prstDash val="solid"/>
                                <a:miter lim="800000"/>
                                <a:headEnd len="sm" w="sm" type="none"/>
                                <a:tailEnd len="sm" w="sm" type="none"/>
                              </a:ln>
                            </p:spPr>
                            <p:txBody>
                              <a:bodyPr anchorCtr="0" anchor="ctr" bIns="0" lIns="0" spcFirstLastPara="1" rIns="0" wrap="square" tIns="0">
                                <a:noAutofit/>
                              </a:bodyPr>
                              <a:lstStyle/>
                              <a:p>
                                <a:pPr indent="0" lvl="0" marL="0" marR="0" rtl="0" algn="ctr"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None/>
                                </a:pPr>
                                <a:r>
                                  <a:rPr b="1" i="0" lang="es-MX" sz="700" u="none" cap="none" strike="noStrike">
                                    <a:solidFill>
                                      <a:schemeClr val="dk1"/>
                                    </a:solidFill>
                                    <a:latin typeface="Calibri"/>
                                    <a:ea typeface="Calibri"/>
                                    <a:cs typeface="Calibri"/>
                                    <a:sym typeface="Calibri"/>
                                  </a:rPr>
                                  <a:t>Demanda insatisfecha de servicios especializados de salud</a:t>
                                </a:r>
                                <a:endParaRPr b="1" i="0" sz="700" u="none" cap="none" strike="noStrike">
                                  <a:solidFill>
                                    <a:schemeClr val="dk1"/>
                                  </a:solidFill>
                                  <a:latin typeface="Calibri"/>
                                  <a:ea typeface="Calibri"/>
                                  <a:cs typeface="Calibri"/>
                                  <a:sym typeface="Calibri"/>
                                </a:endParaRPr>
                              </a:p>
                            </p:txBody>
                          </p:sp>
                          <p:grpSp>
                            <p:nvGrpSpPr>
                              <p:cNvPr id="161" name="Google Shape;161;p13"/>
                              <p:cNvGrpSpPr/>
                              <p:nvPr/>
                            </p:nvGrpSpPr>
                            <p:grpSpPr>
                              <a:xfrm>
                                <a:off x="85543" y="2986318"/>
                                <a:ext cx="8923337" cy="872766"/>
                                <a:chOff x="85543" y="2986318"/>
                                <a:chExt cx="8923337" cy="872766"/>
                              </a:xfrm>
                            </p:grpSpPr>
                            <p:grpSp>
                              <p:nvGrpSpPr>
                                <p:cNvPr id="162" name="Google Shape;162;p13"/>
                                <p:cNvGrpSpPr/>
                                <p:nvPr/>
                              </p:nvGrpSpPr>
                              <p:grpSpPr>
                                <a:xfrm>
                                  <a:off x="85543" y="3161575"/>
                                  <a:ext cx="8923337" cy="697509"/>
                                  <a:chOff x="-5595" y="2951185"/>
                                  <a:chExt cx="9288816" cy="697509"/>
                                </a:xfrm>
                              </p:grpSpPr>
                              <p:sp>
                                <p:nvSpPr>
                                  <p:cNvPr id="136" name="Google Shape;136;p13"/>
                                  <p:cNvSpPr/>
                                  <p:nvPr/>
                                </p:nvSpPr>
                                <p:spPr>
                                  <a:xfrm>
                                    <a:off x="8213254" y="2958875"/>
                                    <a:ext cx="1069967" cy="689819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lt1"/>
                                  </a:solidFill>
                                  <a:ln cap="flat" cmpd="sng" w="12700">
                                    <a:solidFill>
                                      <a:srgbClr val="306EA2"/>
                                    </a:solidFill>
                                    <a:prstDash val="solid"/>
                                    <a:miter lim="800000"/>
                                    <a:headEnd len="sm" w="sm" type="none"/>
                                    <a:tailEnd len="sm" w="sm" type="none"/>
                                  </a:ln>
                                </p:spPr>
                                <p:txBody>
                                  <a:bodyPr anchorCtr="0" anchor="ctr" bIns="0" lIns="0" spcFirstLastPara="1" rIns="0" wrap="square" tIns="0">
                                    <a:noAutofit/>
                                  </a:bodyPr>
                                  <a:lstStyle/>
                                  <a:p>
                                    <a:pPr indent="0" lvl="0" marL="0" marR="0" rtl="0" algn="ctr">
                                      <a:spcBef>
                                        <a:spcPts val="0"/>
                                      </a:spcBef>
                                      <a:spcAft>
                                        <a:spcPts val="0"/>
                                      </a:spcAft>
                                      <a:buNone/>
                                    </a:pPr>
                                    <a:r>
                                      <a:rPr b="1" i="0" lang="es-MX" sz="800" u="none" cap="none" strike="noStrike">
                                        <a:solidFill>
                                          <a:schemeClr val="dk1"/>
                                        </a:solidFill>
                                        <a:latin typeface="Calibri"/>
                                        <a:ea typeface="Calibri"/>
                                        <a:cs typeface="Calibri"/>
                                        <a:sym typeface="Calibri"/>
                                      </a:rPr>
                                      <a:t>Incremento del gasto público en salud</a:t>
                                    </a:r>
                                    <a:endParaRPr/>
                                  </a:p>
                                </p:txBody>
                              </p:sp>
                              <p:sp>
                                <p:nvSpPr>
                                  <p:cNvPr id="130" name="Google Shape;130;p13"/>
                                  <p:cNvSpPr/>
                                  <p:nvPr/>
                                </p:nvSpPr>
                                <p:spPr>
                                  <a:xfrm>
                                    <a:off x="-5595" y="2958875"/>
                                    <a:ext cx="1069967" cy="689819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lt1"/>
                                  </a:solidFill>
                                  <a:ln cap="flat" cmpd="sng" w="12700">
                                    <a:solidFill>
                                      <a:srgbClr val="306EA2"/>
                                    </a:solidFill>
                                    <a:prstDash val="solid"/>
                                    <a:miter lim="800000"/>
                                    <a:headEnd len="sm" w="sm" type="none"/>
                                    <a:tailEnd len="sm" w="sm" type="none"/>
                                  </a:ln>
                                </p:spPr>
                                <p:txBody>
                                  <a:bodyPr anchorCtr="0" anchor="ctr" bIns="0" lIns="0" spcFirstLastPara="1" rIns="0" wrap="square" tIns="0">
                                    <a:noAutofit/>
                                  </a:bodyPr>
                                  <a:lstStyle/>
                                  <a:p>
                                    <a:pPr indent="0" lvl="0" marL="0" marR="0" rtl="0" algn="ctr">
                                      <a:spcBef>
                                        <a:spcPts val="0"/>
                                      </a:spcBef>
                                      <a:spcAft>
                                        <a:spcPts val="0"/>
                                      </a:spcAft>
                                      <a:buNone/>
                                    </a:pPr>
                                    <a:r>
                                      <a:rPr b="1" i="0" lang="es-MX" sz="800" u="none" cap="none" strike="noStrike">
                                        <a:solidFill>
                                          <a:schemeClr val="dk1"/>
                                        </a:solidFill>
                                        <a:latin typeface="Calibri"/>
                                        <a:ea typeface="Calibri"/>
                                        <a:cs typeface="Calibri"/>
                                        <a:sym typeface="Calibri"/>
                                      </a:rPr>
                                      <a:t>Pérdida de oportunidad en la atención</a:t>
                                    </a:r>
                                    <a:endParaRPr/>
                                  </a:p>
                                </p:txBody>
                              </p:sp>
                              <p:sp>
                                <p:nvSpPr>
                                  <p:cNvPr id="132" name="Google Shape;132;p13"/>
                                  <p:cNvSpPr/>
                                  <p:nvPr/>
                                </p:nvSpPr>
                                <p:spPr>
                                  <a:xfrm>
                                    <a:off x="1243028" y="2958875"/>
                                    <a:ext cx="1069967" cy="689819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lt1"/>
                                  </a:solidFill>
                                  <a:ln cap="flat" cmpd="sng" w="12700">
                                    <a:solidFill>
                                      <a:srgbClr val="306EA2"/>
                                    </a:solidFill>
                                    <a:prstDash val="solid"/>
                                    <a:miter lim="800000"/>
                                    <a:headEnd len="sm" w="sm" type="none"/>
                                    <a:tailEnd len="sm" w="sm" type="none"/>
                                  </a:ln>
                                </p:spPr>
                                <p:txBody>
                                  <a:bodyPr anchorCtr="0" anchor="ctr" bIns="0" lIns="0" spcFirstLastPara="1" rIns="0" wrap="square" tIns="0">
                                    <a:noAutofit/>
                                  </a:bodyPr>
                                  <a:lstStyle/>
                                  <a:p>
                                    <a:pPr indent="0" lvl="0" marL="0" marR="0" rtl="0" algn="ctr">
                                      <a:spcBef>
                                        <a:spcPts val="0"/>
                                      </a:spcBef>
                                      <a:spcAft>
                                        <a:spcPts val="0"/>
                                      </a:spcAft>
                                      <a:buNone/>
                                    </a:pPr>
                                    <a:r>
                                      <a:rPr b="1" i="0" lang="es-MX" sz="800" u="none" cap="none" strike="noStrike">
                                        <a:solidFill>
                                          <a:schemeClr val="dk1"/>
                                        </a:solidFill>
                                        <a:latin typeface="Calibri"/>
                                        <a:ea typeface="Calibri"/>
                                        <a:cs typeface="Calibri"/>
                                        <a:sym typeface="Calibri"/>
                                      </a:rPr>
                                      <a:t>Menor productividad laboral y escolar</a:t>
                                    </a:r>
                                    <a:endParaRPr/>
                                  </a:p>
                                </p:txBody>
                              </p:sp>
                              <p:sp>
                                <p:nvSpPr>
                                  <p:cNvPr id="134" name="Google Shape;134;p13"/>
                                  <p:cNvSpPr/>
                                  <p:nvPr/>
                                </p:nvSpPr>
                                <p:spPr>
                                  <a:xfrm>
                                    <a:off x="2491652" y="2951185"/>
                                    <a:ext cx="1069967" cy="689819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lt1"/>
                                  </a:solidFill>
                                  <a:ln cap="flat" cmpd="sng" w="12700">
                                    <a:solidFill>
                                      <a:srgbClr val="306EA2"/>
                                    </a:solidFill>
                                    <a:prstDash val="solid"/>
                                    <a:miter lim="800000"/>
                                    <a:headEnd len="sm" w="sm" type="none"/>
                                    <a:tailEnd len="sm" w="sm" type="none"/>
                                  </a:ln>
                                </p:spPr>
                                <p:txBody>
                                  <a:bodyPr anchorCtr="0" anchor="ctr" bIns="0" lIns="0" spcFirstLastPara="1" rIns="0" wrap="square" tIns="0">
                                    <a:noAutofit/>
                                  </a:bodyPr>
                                  <a:lstStyle/>
                                  <a:p>
                                    <a:pPr indent="0" lvl="0" marL="0" marR="0" rtl="0" algn="ctr">
                                      <a:spcBef>
                                        <a:spcPts val="0"/>
                                      </a:spcBef>
                                      <a:spcAft>
                                        <a:spcPts val="0"/>
                                      </a:spcAft>
                                      <a:buNone/>
                                    </a:pPr>
                                    <a:r>
                                      <a:rPr b="1" i="0" lang="es-MX" sz="800" u="none" cap="none" strike="noStrike">
                                        <a:solidFill>
                                          <a:schemeClr val="dk1"/>
                                        </a:solidFill>
                                        <a:latin typeface="Calibri"/>
                                        <a:ea typeface="Calibri"/>
                                        <a:cs typeface="Calibri"/>
                                        <a:sym typeface="Calibri"/>
                                      </a:rPr>
                                      <a:t>Menores oportunidades de trabajo e ingresos</a:t>
                                    </a:r>
                                    <a:endParaRPr/>
                                  </a:p>
                                </p:txBody>
                              </p:sp>
                              <p:sp>
                                <p:nvSpPr>
                                  <p:cNvPr id="99" name="Google Shape;99;p13"/>
                                  <p:cNvSpPr/>
                                  <p:nvPr/>
                                </p:nvSpPr>
                                <p:spPr>
                                  <a:xfrm>
                                    <a:off x="3731678" y="2958873"/>
                                    <a:ext cx="1069967" cy="689819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lt1"/>
                                  </a:solidFill>
                                  <a:ln cap="flat" cmpd="sng" w="12700">
                                    <a:solidFill>
                                      <a:srgbClr val="306EA2"/>
                                    </a:solidFill>
                                    <a:prstDash val="solid"/>
                                    <a:miter lim="800000"/>
                                    <a:headEnd len="sm" w="sm" type="none"/>
                                    <a:tailEnd len="sm" w="sm" type="none"/>
                                  </a:ln>
                                </p:spPr>
                                <p:txBody>
                                  <a:bodyPr anchorCtr="0" anchor="ctr" bIns="0" lIns="0" spcFirstLastPara="1" rIns="0" wrap="square" tIns="0">
                                    <a:noAutofit/>
                                  </a:bodyPr>
                                  <a:lstStyle/>
                                  <a:p>
                                    <a:pPr indent="0" lvl="0" marL="0" marR="0" rtl="0" algn="ctr">
                                      <a:spcBef>
                                        <a:spcPts val="0"/>
                                      </a:spcBef>
                                      <a:spcAft>
                                        <a:spcPts val="0"/>
                                      </a:spcAft>
                                      <a:buNone/>
                                    </a:pPr>
                                    <a:r>
                                      <a:rPr b="1" i="0" lang="es-MX" sz="800" u="none" cap="none" strike="noStrike">
                                        <a:solidFill>
                                          <a:srgbClr val="000000"/>
                                        </a:solidFill>
                                        <a:latin typeface="Calibri"/>
                                        <a:ea typeface="Calibri"/>
                                        <a:cs typeface="Calibri"/>
                                        <a:sym typeface="Calibri"/>
                                      </a:rPr>
                                      <a:t>Incremento de la automedicación</a:t>
                                    </a:r>
                                    <a:endParaRPr b="1" i="0" sz="800" u="none" cap="none" strike="noStrike">
                                      <a:solidFill>
                                        <a:schemeClr val="lt1"/>
                                      </a:solidFill>
                                      <a:latin typeface="Calibri"/>
                                      <a:ea typeface="Calibri"/>
                                      <a:cs typeface="Calibri"/>
                                      <a:sym typeface="Calibri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40" name="Google Shape;140;p13"/>
                                  <p:cNvSpPr/>
                                  <p:nvPr/>
                                </p:nvSpPr>
                                <p:spPr>
                                  <a:xfrm>
                                    <a:off x="5374731" y="2958875"/>
                                    <a:ext cx="1069967" cy="689819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lt1"/>
                                  </a:solidFill>
                                  <a:ln cap="flat" cmpd="sng" w="12700">
                                    <a:solidFill>
                                      <a:srgbClr val="306EA2"/>
                                    </a:solidFill>
                                    <a:prstDash val="solid"/>
                                    <a:miter lim="800000"/>
                                    <a:headEnd len="sm" w="sm" type="none"/>
                                    <a:tailEnd len="sm" w="sm" type="none"/>
                                  </a:ln>
                                </p:spPr>
                                <p:txBody>
                                  <a:bodyPr anchorCtr="0" anchor="ctr" bIns="0" lIns="0" spcFirstLastPara="1" rIns="0" wrap="square" tIns="0">
                                    <a:noAutofit/>
                                  </a:bodyPr>
                                  <a:lstStyle/>
                                  <a:p>
                                    <a:pPr indent="0" lvl="0" marL="0" marR="0" rtl="0" algn="ctr">
                                      <a:spcBef>
                                        <a:spcPts val="0"/>
                                      </a:spcBef>
                                      <a:spcAft>
                                        <a:spcPts val="0"/>
                                      </a:spcAft>
                                      <a:buNone/>
                                    </a:pPr>
                                    <a:r>
                                      <a:rPr b="1" i="0" lang="es-MX" sz="800" u="none" cap="none" strike="noStrike">
                                        <a:solidFill>
                                          <a:schemeClr val="dk1"/>
                                        </a:solidFill>
                                        <a:latin typeface="Calibri"/>
                                        <a:ea typeface="Calibri"/>
                                        <a:cs typeface="Calibri"/>
                                        <a:sym typeface="Calibri"/>
                                      </a:rPr>
                                      <a:t>Servicios de calidad no reconocida</a:t>
                                    </a:r>
                                    <a:endParaRPr b="1" i="0" sz="800" u="none" cap="none" strike="noStrike">
                                      <a:solidFill>
                                        <a:schemeClr val="dk1"/>
                                      </a:solidFill>
                                      <a:latin typeface="Calibri"/>
                                      <a:ea typeface="Calibri"/>
                                      <a:cs typeface="Calibri"/>
                                      <a:sym typeface="Calibri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38" name="Google Shape;138;p13"/>
                                  <p:cNvSpPr/>
                                  <p:nvPr/>
                                </p:nvSpPr>
                                <p:spPr>
                                  <a:xfrm>
                                    <a:off x="6880337" y="2958875"/>
                                    <a:ext cx="1069967" cy="689819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lt1"/>
                                  </a:solidFill>
                                  <a:ln cap="flat" cmpd="sng" w="12700">
                                    <a:solidFill>
                                      <a:srgbClr val="306EA2"/>
                                    </a:solidFill>
                                    <a:prstDash val="solid"/>
                                    <a:miter lim="800000"/>
                                    <a:headEnd len="sm" w="sm" type="none"/>
                                    <a:tailEnd len="sm" w="sm" type="none"/>
                                  </a:ln>
                                </p:spPr>
                                <p:txBody>
                                  <a:bodyPr anchorCtr="0" anchor="ctr" bIns="0" lIns="0" spcFirstLastPara="1" rIns="0" wrap="square" tIns="0">
                                    <a:noAutofit/>
                                  </a:bodyPr>
                                  <a:lstStyle/>
                                  <a:p>
                                    <a:pPr indent="0" lvl="0" marL="0" marR="0" rtl="0" algn="ctr">
                                      <a:spcBef>
                                        <a:spcPts val="0"/>
                                      </a:spcBef>
                                      <a:spcAft>
                                        <a:spcPts val="0"/>
                                      </a:spcAft>
                                      <a:buNone/>
                                    </a:pPr>
                                    <a:r>
                                      <a:rPr b="1" i="0" lang="es-MX" sz="800" u="none" cap="none" strike="noStrike">
                                        <a:solidFill>
                                          <a:schemeClr val="dk1"/>
                                        </a:solidFill>
                                        <a:latin typeface="Calibri"/>
                                        <a:ea typeface="Calibri"/>
                                        <a:cs typeface="Calibri"/>
                                        <a:sym typeface="Calibri"/>
                                      </a:rPr>
                                      <a:t>Incremento en el gasto en salud de la población</a:t>
                                    </a:r>
                                    <a:endParaRPr/>
                                  </a:p>
                                </p:txBody>
                              </p:sp>
                            </p:grpSp>
                            <p:cxnSp>
                              <p:nvCxnSpPr>
                                <p:cNvPr id="163" name="Google Shape;163;p13"/>
                                <p:cNvCxnSpPr>
                                  <a:stCxn id="160" idx="4"/>
                                  <a:endCxn id="130" idx="0"/>
                                </p:cNvCxnSpPr>
                                <p:nvPr/>
                              </p:nvCxnSpPr>
                              <p:spPr>
                                <a:xfrm>
                                  <a:off x="599477" y="2986318"/>
                                  <a:ext cx="0" cy="183000"/>
                                </a:xfrm>
                                <a:prstGeom prst="straightConnector1">
                                  <a:avLst/>
                                </a:prstGeom>
                                <a:noFill/>
                                <a:ln cap="flat" cmpd="sng" w="9525">
                                  <a:solidFill>
                                    <a:schemeClr val="accent1"/>
                                  </a:solidFill>
                                  <a:prstDash val="solid"/>
                                  <a:miter lim="800000"/>
                                  <a:headEnd len="sm" w="sm" type="none"/>
                                  <a:tailEnd len="sm" w="sm" type="none"/>
                                </a:ln>
                              </p:spPr>
                            </p:cxnSp>
                          </p:grpSp>
                        </p:grpSp>
                        <p:cxnSp>
                          <p:nvCxnSpPr>
                            <p:cNvPr id="164" name="Google Shape;164;p13"/>
                            <p:cNvCxnSpPr>
                              <a:stCxn id="94" idx="4"/>
                              <a:endCxn id="160" idx="0"/>
                            </p:cNvCxnSpPr>
                            <p:nvPr/>
                          </p:nvCxnSpPr>
                          <p:spPr>
                            <a:xfrm>
                              <a:off x="599477" y="2051120"/>
                              <a:ext cx="0" cy="245400"/>
                            </a:xfrm>
                            <a:prstGeom prst="straightConnector1">
                              <a:avLst/>
                            </a:prstGeom>
                            <a:noFill/>
                            <a:ln cap="flat" cmpd="sng" w="9525">
                              <a:solidFill>
                                <a:schemeClr val="accent1"/>
                              </a:solidFill>
                              <a:prstDash val="solid"/>
                              <a:miter lim="800000"/>
                              <a:headEnd len="sm" w="sm" type="none"/>
                              <a:tailEnd len="sm" w="sm" type="none"/>
                            </a:ln>
                          </p:spPr>
                        </p:cxnSp>
                      </p:grpSp>
                      <p:cxnSp>
                        <p:nvCxnSpPr>
                          <p:cNvPr id="165" name="Google Shape;165;p13"/>
                          <p:cNvCxnSpPr>
                            <a:stCxn id="120" idx="0"/>
                            <a:endCxn id="96" idx="4"/>
                          </p:cNvCxnSpPr>
                          <p:nvPr/>
                        </p:nvCxnSpPr>
                        <p:spPr>
                          <a:xfrm flipH="1" rot="5400000">
                            <a:off x="3697777" y="3111205"/>
                            <a:ext cx="2325600" cy="202800"/>
                          </a:xfrm>
                          <a:prstGeom prst="bentConnector3">
                            <a:avLst>
                              <a:gd fmla="val 50000" name="adj1"/>
                            </a:avLst>
                          </a:prstGeom>
                          <a:noFill/>
                          <a:ln cap="flat" cmpd="sng" w="9525">
                            <a:solidFill>
                              <a:schemeClr val="accent1"/>
                            </a:solidFill>
                            <a:prstDash val="solid"/>
                            <a:miter lim="800000"/>
                            <a:headEnd len="sm" w="sm" type="none"/>
                            <a:tailEnd len="sm" w="sm" type="none"/>
                          </a:ln>
                        </p:spPr>
                      </p:cxnSp>
                    </p:grpSp>
                  </p:grpSp>
                  <p:cxnSp>
                    <p:nvCxnSpPr>
                      <p:cNvPr id="166" name="Google Shape;166;p13"/>
                      <p:cNvCxnSpPr>
                        <a:stCxn id="138" idx="0"/>
                      </p:cNvCxnSpPr>
                      <p:nvPr/>
                    </p:nvCxnSpPr>
                    <p:spPr>
                      <a:xfrm flipH="1" rot="5400000">
                        <a:off x="5811224" y="1766015"/>
                        <a:ext cx="360900" cy="2445600"/>
                      </a:xfrm>
                      <a:prstGeom prst="bentConnector2">
                        <a:avLst/>
                      </a:prstGeom>
                      <a:noFill/>
                      <a:ln cap="flat" cmpd="sng" w="9525">
                        <a:solidFill>
                          <a:schemeClr val="accent1"/>
                        </a:solidFill>
                        <a:prstDash val="solid"/>
                        <a:miter lim="800000"/>
                        <a:headEnd len="sm" w="sm" type="none"/>
                        <a:tailEnd len="sm" w="sm" type="none"/>
                      </a:ln>
                    </p:spPr>
                  </p:cxnSp>
                </p:grpSp>
                <p:grpSp>
                  <p:nvGrpSpPr>
                    <p:cNvPr id="167" name="Google Shape;167;p13"/>
                    <p:cNvGrpSpPr/>
                    <p:nvPr/>
                  </p:nvGrpSpPr>
                  <p:grpSpPr>
                    <a:xfrm>
                      <a:off x="1798971" y="2356596"/>
                      <a:ext cx="1238735" cy="812669"/>
                      <a:chOff x="1798971" y="2356596"/>
                      <a:chExt cx="1238735" cy="812669"/>
                    </a:xfrm>
                  </p:grpSpPr>
                  <p:sp>
                    <p:nvSpPr>
                      <p:cNvPr id="168" name="Google Shape;168;p13"/>
                      <p:cNvSpPr/>
                      <p:nvPr/>
                    </p:nvSpPr>
                    <p:spPr>
                      <a:xfrm>
                        <a:off x="2900244" y="2356596"/>
                        <a:ext cx="137463" cy="81535"/>
                      </a:xfrm>
                      <a:custGeom>
                        <a:rect b="b" l="l" r="r" t="t"/>
                        <a:pathLst>
                          <a:path extrusionOk="0" h="87284" w="130968">
                            <a:moveTo>
                              <a:pt x="0" y="77759"/>
                            </a:moveTo>
                            <a:cubicBezTo>
                              <a:pt x="15280" y="45810"/>
                              <a:pt x="30560" y="13862"/>
                              <a:pt x="47625" y="3940"/>
                            </a:cubicBezTo>
                            <a:cubicBezTo>
                              <a:pt x="64691" y="-5982"/>
                              <a:pt x="88503" y="4337"/>
                              <a:pt x="102393" y="18228"/>
                            </a:cubicBezTo>
                            <a:cubicBezTo>
                              <a:pt x="116283" y="32119"/>
                              <a:pt x="123625" y="59701"/>
                              <a:pt x="130968" y="87284"/>
                            </a:cubicBezTo>
                          </a:path>
                        </a:pathLst>
                      </a:custGeom>
                      <a:noFill/>
                      <a:ln cap="flat" cmpd="sng" w="12700">
                        <a:solidFill>
                          <a:srgbClr val="42719B"/>
                        </a:solidFill>
                        <a:prstDash val="solid"/>
                        <a:miter lim="800000"/>
                        <a:headEnd len="sm" w="sm" type="none"/>
                        <a:tailEnd len="sm" w="sm" type="none"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cxnSp>
                    <p:nvCxnSpPr>
                      <p:cNvPr id="169" name="Google Shape;169;p13"/>
                      <p:cNvCxnSpPr>
                        <a:stCxn id="132" idx="0"/>
                        <a:endCxn id="168" idx="0"/>
                      </p:cNvCxnSpPr>
                      <p:nvPr/>
                    </p:nvCxnSpPr>
                    <p:spPr>
                      <a:xfrm rot="-5400000">
                        <a:off x="1979571" y="2248565"/>
                        <a:ext cx="740100" cy="1101300"/>
                      </a:xfrm>
                      <a:prstGeom prst="bentConnector4">
                        <a:avLst>
                          <a:gd fmla="val 100240" name="adj1"/>
                          <a:gd fmla="val 61079" name="adj2"/>
                        </a:avLst>
                      </a:prstGeom>
                      <a:noFill/>
                      <a:ln cap="flat" cmpd="sng" w="9525">
                        <a:solidFill>
                          <a:schemeClr val="accent1"/>
                        </a:solidFill>
                        <a:prstDash val="solid"/>
                        <a:miter lim="800000"/>
                        <a:headEnd len="sm" w="sm" type="none"/>
                        <a:tailEnd len="sm" w="sm" type="none"/>
                      </a:ln>
                    </p:spPr>
                  </p:cxnSp>
                </p:grpSp>
              </p:grpSp>
              <p:cxnSp>
                <p:nvCxnSpPr>
                  <p:cNvPr id="170" name="Google Shape;170;p13"/>
                  <p:cNvCxnSpPr>
                    <a:stCxn id="168" idx="3"/>
                  </p:cNvCxnSpPr>
                  <p:nvPr/>
                </p:nvCxnSpPr>
                <p:spPr>
                  <a:xfrm>
                    <a:off x="3037707" y="2438131"/>
                    <a:ext cx="1718100" cy="960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accent1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</p:cxnSp>
            </p:grpSp>
            <p:cxnSp>
              <p:nvCxnSpPr>
                <p:cNvPr id="171" name="Google Shape;171;p13"/>
                <p:cNvCxnSpPr>
                  <a:stCxn id="95" idx="4"/>
                </p:cNvCxnSpPr>
                <p:nvPr/>
              </p:nvCxnSpPr>
              <p:spPr>
                <a:xfrm flipH="1" rot="-5400000">
                  <a:off x="2254309" y="2774259"/>
                  <a:ext cx="2075400" cy="629400"/>
                </a:xfrm>
                <a:prstGeom prst="bentConnector3">
                  <a:avLst>
                    <a:gd fmla="val 28276" name="adj1"/>
                  </a:avLst>
                </a:prstGeom>
                <a:noFill/>
                <a:ln cap="flat" cmpd="sng" w="9525">
                  <a:solidFill>
                    <a:schemeClr val="accent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</p:grpSp>
          <p:cxnSp>
            <p:nvCxnSpPr>
              <p:cNvPr id="172" name="Google Shape;172;p13"/>
              <p:cNvCxnSpPr>
                <a:stCxn id="118" idx="0"/>
              </p:cNvCxnSpPr>
              <p:nvPr/>
            </p:nvCxnSpPr>
            <p:spPr>
              <a:xfrm rot="-5400000">
                <a:off x="509873" y="3086455"/>
                <a:ext cx="1946100" cy="631800"/>
              </a:xfrm>
              <a:prstGeom prst="bentConnector3">
                <a:avLst>
                  <a:gd fmla="val 100043" name="adj1"/>
                </a:avLst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cxnSp>
          <p:nvCxnSpPr>
            <p:cNvPr id="173" name="Google Shape;173;p13"/>
            <p:cNvCxnSpPr>
              <a:stCxn id="140" idx="2"/>
            </p:cNvCxnSpPr>
            <p:nvPr/>
          </p:nvCxnSpPr>
          <p:spPr>
            <a:xfrm rot="10800000">
              <a:off x="4961974" y="3514174"/>
              <a:ext cx="292200" cy="0"/>
            </a:xfrm>
            <a:prstGeom prst="straightConnector1">
              <a:avLst/>
            </a:prstGeom>
            <a:noFill/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cxnSp>
        <p:nvCxnSpPr>
          <p:cNvPr id="174" name="Google Shape;174;p13"/>
          <p:cNvCxnSpPr>
            <a:stCxn id="95" idx="6"/>
            <a:endCxn id="96" idx="2"/>
          </p:cNvCxnSpPr>
          <p:nvPr/>
        </p:nvCxnSpPr>
        <p:spPr>
          <a:xfrm flipH="1" rot="10800000">
            <a:off x="3491243" y="1704850"/>
            <a:ext cx="753900" cy="15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75" name="Google Shape;175;p13"/>
          <p:cNvSpPr txBox="1"/>
          <p:nvPr/>
        </p:nvSpPr>
        <p:spPr>
          <a:xfrm>
            <a:off x="-1157" y="25457"/>
            <a:ext cx="6765925" cy="24247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Comisión Coordinadora de Institutos Nacionales de Salud y hospitales de Alta Especialidad</a:t>
            </a:r>
            <a:endParaRPr b="0" i="0" sz="9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76" name="Google Shape;176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64760" y="32658"/>
            <a:ext cx="1800200" cy="506015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13"/>
          <p:cNvSpPr txBox="1"/>
          <p:nvPr/>
        </p:nvSpPr>
        <p:spPr>
          <a:xfrm>
            <a:off x="-858486" y="6642556"/>
            <a:ext cx="3132316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JULIO 18 2019 DEFINITIVO   </a:t>
            </a:r>
            <a:endParaRPr b="1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4"/>
          <p:cNvSpPr txBox="1"/>
          <p:nvPr/>
        </p:nvSpPr>
        <p:spPr>
          <a:xfrm>
            <a:off x="397667" y="1181642"/>
            <a:ext cx="816175" cy="29149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Causas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3" name="Google Shape;183;p14"/>
          <p:cNvSpPr txBox="1"/>
          <p:nvPr/>
        </p:nvSpPr>
        <p:spPr>
          <a:xfrm>
            <a:off x="2352442" y="960184"/>
            <a:ext cx="1020503" cy="28767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1400" u="none" cap="none" strike="noStrike">
                <a:solidFill>
                  <a:srgbClr val="2E11DF"/>
                </a:solidFill>
                <a:latin typeface="Arial"/>
                <a:ea typeface="Arial"/>
                <a:cs typeface="Arial"/>
                <a:sym typeface="Arial"/>
              </a:rPr>
              <a:t>Problema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184" name="Google Shape;184;p14"/>
          <p:cNvGrpSpPr/>
          <p:nvPr/>
        </p:nvGrpSpPr>
        <p:grpSpPr>
          <a:xfrm>
            <a:off x="4706836" y="2183956"/>
            <a:ext cx="1249356" cy="3258697"/>
            <a:chOff x="49908" y="2031556"/>
            <a:chExt cx="1249356" cy="3258697"/>
          </a:xfrm>
        </p:grpSpPr>
        <p:grpSp>
          <p:nvGrpSpPr>
            <p:cNvPr id="185" name="Google Shape;185;p14"/>
            <p:cNvGrpSpPr/>
            <p:nvPr/>
          </p:nvGrpSpPr>
          <p:grpSpPr>
            <a:xfrm>
              <a:off x="49908" y="2031556"/>
              <a:ext cx="1249356" cy="3258697"/>
              <a:chOff x="49908" y="2031556"/>
              <a:chExt cx="1249356" cy="3258697"/>
            </a:xfrm>
          </p:grpSpPr>
          <p:grpSp>
            <p:nvGrpSpPr>
              <p:cNvPr id="186" name="Google Shape;186;p14"/>
              <p:cNvGrpSpPr/>
              <p:nvPr/>
            </p:nvGrpSpPr>
            <p:grpSpPr>
              <a:xfrm>
                <a:off x="125149" y="2534332"/>
                <a:ext cx="1174115" cy="2755921"/>
                <a:chOff x="258855" y="2658523"/>
                <a:chExt cx="947457" cy="1949120"/>
              </a:xfrm>
            </p:grpSpPr>
            <p:sp>
              <p:nvSpPr>
                <p:cNvPr id="187" name="Google Shape;187;p14"/>
                <p:cNvSpPr/>
                <p:nvPr/>
              </p:nvSpPr>
              <p:spPr>
                <a:xfrm>
                  <a:off x="270322" y="2658523"/>
                  <a:ext cx="935990" cy="431800"/>
                </a:xfrm>
                <a:prstGeom prst="ellipse">
                  <a:avLst/>
                </a:prstGeom>
                <a:solidFill>
                  <a:schemeClr val="accent1"/>
                </a:solidFill>
                <a:ln cap="flat" cmpd="sng" w="12700">
                  <a:solidFill>
                    <a:srgbClr val="42719B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es-MX" sz="8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Deficiente coordinación Interinstitucional</a:t>
                  </a:r>
                  <a:endParaRPr/>
                </a:p>
              </p:txBody>
            </p:sp>
            <p:sp>
              <p:nvSpPr>
                <p:cNvPr id="188" name="Google Shape;188;p14"/>
                <p:cNvSpPr/>
                <p:nvPr/>
              </p:nvSpPr>
              <p:spPr>
                <a:xfrm>
                  <a:off x="260598" y="3164296"/>
                  <a:ext cx="935990" cy="431800"/>
                </a:xfrm>
                <a:prstGeom prst="ellipse">
                  <a:avLst/>
                </a:prstGeom>
                <a:solidFill>
                  <a:schemeClr val="accent1"/>
                </a:solidFill>
                <a:ln cap="flat" cmpd="sng" w="12700">
                  <a:solidFill>
                    <a:srgbClr val="42719B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es-MX" sz="8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Limitada alineación de programas federales</a:t>
                  </a:r>
                  <a:endParaRPr/>
                </a:p>
              </p:txBody>
            </p:sp>
            <p:sp>
              <p:nvSpPr>
                <p:cNvPr id="189" name="Google Shape;189;p14"/>
                <p:cNvSpPr/>
                <p:nvPr/>
              </p:nvSpPr>
              <p:spPr>
                <a:xfrm>
                  <a:off x="260597" y="3670069"/>
                  <a:ext cx="935990" cy="431800"/>
                </a:xfrm>
                <a:prstGeom prst="ellipse">
                  <a:avLst/>
                </a:prstGeom>
                <a:solidFill>
                  <a:schemeClr val="accent1"/>
                </a:solidFill>
                <a:ln cap="flat" cmpd="sng" w="12700">
                  <a:solidFill>
                    <a:srgbClr val="42719B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es-MX" sz="8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Limitada coordinación entre enseñanza y servicios </a:t>
                  </a:r>
                  <a:endParaRPr/>
                </a:p>
              </p:txBody>
            </p:sp>
            <p:sp>
              <p:nvSpPr>
                <p:cNvPr id="190" name="Google Shape;190;p14"/>
                <p:cNvSpPr/>
                <p:nvPr/>
              </p:nvSpPr>
              <p:spPr>
                <a:xfrm>
                  <a:off x="258855" y="4175843"/>
                  <a:ext cx="935990" cy="431800"/>
                </a:xfrm>
                <a:prstGeom prst="ellipse">
                  <a:avLst/>
                </a:prstGeom>
                <a:solidFill>
                  <a:schemeClr val="accent1"/>
                </a:solidFill>
                <a:ln cap="flat" cmpd="sng" w="12700">
                  <a:solidFill>
                    <a:srgbClr val="42719B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es-MX" sz="7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Especialistas formados no absorbidos por instituciones de salud</a:t>
                  </a:r>
                  <a:endParaRPr/>
                </a:p>
              </p:txBody>
            </p:sp>
          </p:grpSp>
          <p:cxnSp>
            <p:nvCxnSpPr>
              <p:cNvPr id="191" name="Google Shape;191;p14"/>
              <p:cNvCxnSpPr>
                <a:endCxn id="190" idx="2"/>
              </p:cNvCxnSpPr>
              <p:nvPr/>
            </p:nvCxnSpPr>
            <p:spPr>
              <a:xfrm flipH="1" rot="-5400000">
                <a:off x="-1388951" y="3470885"/>
                <a:ext cx="2953200" cy="75000"/>
              </a:xfrm>
              <a:prstGeom prst="bentConnector3">
                <a:avLst>
                  <a:gd fmla="val -129929" name="adj1"/>
                </a:avLst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92" name="Google Shape;192;p14"/>
              <p:cNvCxnSpPr>
                <a:stCxn id="189" idx="2"/>
              </p:cNvCxnSpPr>
              <p:nvPr/>
            </p:nvCxnSpPr>
            <p:spPr>
              <a:xfrm rot="10800000">
                <a:off x="49908" y="2031556"/>
                <a:ext cx="77400" cy="2238300"/>
              </a:xfrm>
              <a:prstGeom prst="bentConnector3">
                <a:avLst>
                  <a:gd fmla="val 226301" name="adj1"/>
                </a:avLst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cxnSp>
          <p:nvCxnSpPr>
            <p:cNvPr id="193" name="Google Shape;193;p14"/>
            <p:cNvCxnSpPr>
              <a:stCxn id="188" idx="2"/>
            </p:cNvCxnSpPr>
            <p:nvPr/>
          </p:nvCxnSpPr>
          <p:spPr>
            <a:xfrm rot="10800000">
              <a:off x="49909" y="2031628"/>
              <a:ext cx="77400" cy="1523100"/>
            </a:xfrm>
            <a:prstGeom prst="bentConnector3">
              <a:avLst>
                <a:gd fmla="val 6253788" name="adj1"/>
              </a:avLst>
            </a:prstGeom>
            <a:noFill/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94" name="Google Shape;194;p14"/>
            <p:cNvCxnSpPr>
              <a:stCxn id="187" idx="2"/>
            </p:cNvCxnSpPr>
            <p:nvPr/>
          </p:nvCxnSpPr>
          <p:spPr>
            <a:xfrm rot="10800000">
              <a:off x="49959" y="2031700"/>
              <a:ext cx="89400" cy="807900"/>
            </a:xfrm>
            <a:prstGeom prst="bentConnector3">
              <a:avLst>
                <a:gd fmla="val 5421156" name="adj1"/>
              </a:avLst>
            </a:prstGeom>
            <a:noFill/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grpSp>
        <p:nvGrpSpPr>
          <p:cNvPr id="195" name="Google Shape;195;p14"/>
          <p:cNvGrpSpPr/>
          <p:nvPr/>
        </p:nvGrpSpPr>
        <p:grpSpPr>
          <a:xfrm>
            <a:off x="6185559" y="2141481"/>
            <a:ext cx="1249356" cy="3258697"/>
            <a:chOff x="49908" y="2031556"/>
            <a:chExt cx="1249356" cy="3258697"/>
          </a:xfrm>
        </p:grpSpPr>
        <p:grpSp>
          <p:nvGrpSpPr>
            <p:cNvPr id="196" name="Google Shape;196;p14"/>
            <p:cNvGrpSpPr/>
            <p:nvPr/>
          </p:nvGrpSpPr>
          <p:grpSpPr>
            <a:xfrm>
              <a:off x="49908" y="2031556"/>
              <a:ext cx="1249356" cy="3258697"/>
              <a:chOff x="49908" y="2031556"/>
              <a:chExt cx="1249356" cy="3258697"/>
            </a:xfrm>
          </p:grpSpPr>
          <p:grpSp>
            <p:nvGrpSpPr>
              <p:cNvPr id="197" name="Google Shape;197;p14"/>
              <p:cNvGrpSpPr/>
              <p:nvPr/>
            </p:nvGrpSpPr>
            <p:grpSpPr>
              <a:xfrm>
                <a:off x="125149" y="2534332"/>
                <a:ext cx="1174115" cy="2755921"/>
                <a:chOff x="258855" y="2658523"/>
                <a:chExt cx="947457" cy="1949120"/>
              </a:xfrm>
            </p:grpSpPr>
            <p:sp>
              <p:nvSpPr>
                <p:cNvPr id="198" name="Google Shape;198;p14"/>
                <p:cNvSpPr/>
                <p:nvPr/>
              </p:nvSpPr>
              <p:spPr>
                <a:xfrm>
                  <a:off x="270322" y="2658523"/>
                  <a:ext cx="935990" cy="431800"/>
                </a:xfrm>
                <a:prstGeom prst="ellipse">
                  <a:avLst/>
                </a:prstGeom>
                <a:solidFill>
                  <a:schemeClr val="accent1"/>
                </a:solidFill>
                <a:ln cap="flat" cmpd="sng" w="12700">
                  <a:solidFill>
                    <a:srgbClr val="42719B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es-MX" sz="6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Limitada atención a cambios permanentes de la población y del perfil epidemiológico</a:t>
                  </a:r>
                  <a:endParaRPr/>
                </a:p>
              </p:txBody>
            </p:sp>
            <p:sp>
              <p:nvSpPr>
                <p:cNvPr id="199" name="Google Shape;199;p14"/>
                <p:cNvSpPr/>
                <p:nvPr/>
              </p:nvSpPr>
              <p:spPr>
                <a:xfrm>
                  <a:off x="260598" y="3164296"/>
                  <a:ext cx="935990" cy="431800"/>
                </a:xfrm>
                <a:prstGeom prst="ellipse">
                  <a:avLst/>
                </a:prstGeom>
                <a:solidFill>
                  <a:schemeClr val="accent1"/>
                </a:solidFill>
                <a:ln cap="flat" cmpd="sng" w="12700">
                  <a:solidFill>
                    <a:srgbClr val="42719B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es-MX" sz="7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Descontrol del crecimiento excesivo y concentración de la población</a:t>
                  </a:r>
                  <a:endParaRPr/>
                </a:p>
              </p:txBody>
            </p:sp>
            <p:sp>
              <p:nvSpPr>
                <p:cNvPr id="200" name="Google Shape;200;p14"/>
                <p:cNvSpPr/>
                <p:nvPr/>
              </p:nvSpPr>
              <p:spPr>
                <a:xfrm>
                  <a:off x="260597" y="3670069"/>
                  <a:ext cx="935990" cy="431800"/>
                </a:xfrm>
                <a:prstGeom prst="ellipse">
                  <a:avLst/>
                </a:prstGeom>
                <a:solidFill>
                  <a:schemeClr val="accent1"/>
                </a:solidFill>
                <a:ln cap="flat" cmpd="sng" w="12700">
                  <a:solidFill>
                    <a:srgbClr val="42719B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es-MX" sz="7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Desatención del acelerado envejecimiento de la población</a:t>
                  </a:r>
                  <a:endParaRPr/>
                </a:p>
              </p:txBody>
            </p:sp>
            <p:sp>
              <p:nvSpPr>
                <p:cNvPr id="201" name="Google Shape;201;p14"/>
                <p:cNvSpPr/>
                <p:nvPr/>
              </p:nvSpPr>
              <p:spPr>
                <a:xfrm>
                  <a:off x="258855" y="4175843"/>
                  <a:ext cx="935990" cy="431800"/>
                </a:xfrm>
                <a:prstGeom prst="ellipse">
                  <a:avLst/>
                </a:prstGeom>
                <a:solidFill>
                  <a:schemeClr val="accent1"/>
                </a:solidFill>
                <a:ln cap="flat" cmpd="sng" w="12700">
                  <a:solidFill>
                    <a:srgbClr val="42719B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es-MX" sz="7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Poca intervención en el incremento de enfermedades no transmisibles</a:t>
                  </a:r>
                  <a:endParaRPr/>
                </a:p>
              </p:txBody>
            </p:sp>
          </p:grpSp>
          <p:cxnSp>
            <p:nvCxnSpPr>
              <p:cNvPr id="202" name="Google Shape;202;p14"/>
              <p:cNvCxnSpPr>
                <a:endCxn id="201" idx="2"/>
              </p:cNvCxnSpPr>
              <p:nvPr/>
            </p:nvCxnSpPr>
            <p:spPr>
              <a:xfrm flipH="1" rot="-5400000">
                <a:off x="-1388951" y="3470885"/>
                <a:ext cx="2953200" cy="75000"/>
              </a:xfrm>
              <a:prstGeom prst="bentConnector3">
                <a:avLst>
                  <a:gd fmla="val -129929" name="adj1"/>
                </a:avLst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03" name="Google Shape;203;p14"/>
              <p:cNvCxnSpPr>
                <a:stCxn id="200" idx="2"/>
              </p:cNvCxnSpPr>
              <p:nvPr/>
            </p:nvCxnSpPr>
            <p:spPr>
              <a:xfrm rot="10800000">
                <a:off x="49908" y="2031556"/>
                <a:ext cx="77400" cy="2238300"/>
              </a:xfrm>
              <a:prstGeom prst="bentConnector3">
                <a:avLst>
                  <a:gd fmla="val 226301" name="adj1"/>
                </a:avLst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cxnSp>
          <p:nvCxnSpPr>
            <p:cNvPr id="204" name="Google Shape;204;p14"/>
            <p:cNvCxnSpPr>
              <a:stCxn id="199" idx="2"/>
            </p:cNvCxnSpPr>
            <p:nvPr/>
          </p:nvCxnSpPr>
          <p:spPr>
            <a:xfrm rot="10800000">
              <a:off x="49909" y="2031628"/>
              <a:ext cx="77400" cy="1523100"/>
            </a:xfrm>
            <a:prstGeom prst="bentConnector3">
              <a:avLst>
                <a:gd fmla="val 8166730" name="adj1"/>
              </a:avLst>
            </a:prstGeom>
            <a:noFill/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05" name="Google Shape;205;p14"/>
            <p:cNvCxnSpPr>
              <a:stCxn id="198" idx="2"/>
            </p:cNvCxnSpPr>
            <p:nvPr/>
          </p:nvCxnSpPr>
          <p:spPr>
            <a:xfrm rot="10800000">
              <a:off x="49959" y="2031700"/>
              <a:ext cx="89400" cy="807900"/>
            </a:xfrm>
            <a:prstGeom prst="bentConnector3">
              <a:avLst>
                <a:gd fmla="val 7076097" name="adj1"/>
              </a:avLst>
            </a:prstGeom>
            <a:noFill/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grpSp>
        <p:nvGrpSpPr>
          <p:cNvPr id="206" name="Google Shape;206;p14"/>
          <p:cNvGrpSpPr/>
          <p:nvPr/>
        </p:nvGrpSpPr>
        <p:grpSpPr>
          <a:xfrm>
            <a:off x="2413458" y="2501806"/>
            <a:ext cx="2563109" cy="4306011"/>
            <a:chOff x="2413458" y="2501806"/>
            <a:chExt cx="2563109" cy="4306011"/>
          </a:xfrm>
        </p:grpSpPr>
        <p:grpSp>
          <p:nvGrpSpPr>
            <p:cNvPr id="207" name="Google Shape;207;p14"/>
            <p:cNvGrpSpPr/>
            <p:nvPr/>
          </p:nvGrpSpPr>
          <p:grpSpPr>
            <a:xfrm>
              <a:off x="2413458" y="2501806"/>
              <a:ext cx="2563109" cy="4306011"/>
              <a:chOff x="2413458" y="2501806"/>
              <a:chExt cx="2563109" cy="4306011"/>
            </a:xfrm>
          </p:grpSpPr>
          <p:grpSp>
            <p:nvGrpSpPr>
              <p:cNvPr id="208" name="Google Shape;208;p14"/>
              <p:cNvGrpSpPr/>
              <p:nvPr/>
            </p:nvGrpSpPr>
            <p:grpSpPr>
              <a:xfrm>
                <a:off x="2413458" y="2501806"/>
                <a:ext cx="2563109" cy="4306011"/>
                <a:chOff x="2413458" y="2501806"/>
                <a:chExt cx="2563109" cy="4306011"/>
              </a:xfrm>
            </p:grpSpPr>
            <p:grpSp>
              <p:nvGrpSpPr>
                <p:cNvPr id="209" name="Google Shape;209;p14"/>
                <p:cNvGrpSpPr/>
                <p:nvPr/>
              </p:nvGrpSpPr>
              <p:grpSpPr>
                <a:xfrm>
                  <a:off x="2413458" y="2673418"/>
                  <a:ext cx="2563109" cy="4134398"/>
                  <a:chOff x="2403862" y="2603217"/>
                  <a:chExt cx="2563109" cy="4134398"/>
                </a:xfrm>
              </p:grpSpPr>
              <p:grpSp>
                <p:nvGrpSpPr>
                  <p:cNvPr id="210" name="Google Shape;210;p14"/>
                  <p:cNvGrpSpPr/>
                  <p:nvPr/>
                </p:nvGrpSpPr>
                <p:grpSpPr>
                  <a:xfrm>
                    <a:off x="2403862" y="2603217"/>
                    <a:ext cx="2563109" cy="4134398"/>
                    <a:chOff x="3667175" y="3467069"/>
                    <a:chExt cx="2031447" cy="2935780"/>
                  </a:xfrm>
                </p:grpSpPr>
                <p:sp>
                  <p:nvSpPr>
                    <p:cNvPr id="211" name="Google Shape;211;p14"/>
                    <p:cNvSpPr/>
                    <p:nvPr/>
                  </p:nvSpPr>
                  <p:spPr>
                    <a:xfrm>
                      <a:off x="4339396" y="3467069"/>
                      <a:ext cx="935990" cy="431800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cap="flat" cmpd="sng" w="12700">
                      <a:solidFill>
                        <a:srgbClr val="42719B"/>
                      </a:solidFill>
                      <a:prstDash val="solid"/>
                      <a:miter lim="800000"/>
                      <a:headEnd len="sm" w="sm" type="none"/>
                      <a:tailEnd len="sm" w="sm" type="none"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s-MX" sz="7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Necesidades de especialistas e insumos médicos no cubiertas</a:t>
                      </a:r>
                      <a:endParaRPr b="1" i="0" sz="7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212" name="Google Shape;212;p14"/>
                    <p:cNvSpPr/>
                    <p:nvPr/>
                  </p:nvSpPr>
                  <p:spPr>
                    <a:xfrm>
                      <a:off x="4413408" y="5455670"/>
                      <a:ext cx="935990" cy="431800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cap="flat" cmpd="sng" w="12700">
                      <a:solidFill>
                        <a:srgbClr val="42719B"/>
                      </a:solidFill>
                      <a:prstDash val="solid"/>
                      <a:miter lim="800000"/>
                      <a:headEnd len="sm" w="sm" type="none"/>
                      <a:tailEnd len="sm" w="sm" type="none"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s-MX" sz="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Necesidad sentida de usuarios</a:t>
                      </a:r>
                      <a:endParaRPr b="1" i="0" sz="1200" u="none" cap="none" strike="noStrike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p:txBody>
                </p:sp>
                <p:sp>
                  <p:nvSpPr>
                    <p:cNvPr id="213" name="Google Shape;213;p14"/>
                    <p:cNvSpPr/>
                    <p:nvPr/>
                  </p:nvSpPr>
                  <p:spPr>
                    <a:xfrm>
                      <a:off x="4390885" y="4942940"/>
                      <a:ext cx="935990" cy="431800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cap="flat" cmpd="sng" w="12700">
                      <a:solidFill>
                        <a:srgbClr val="42719B"/>
                      </a:solidFill>
                      <a:prstDash val="solid"/>
                      <a:miter lim="800000"/>
                      <a:headEnd len="sm" w="sm" type="none"/>
                      <a:tailEnd len="sm" w="sm" type="none"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s-MX" sz="7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Excesiva demanda  de servicios de salud</a:t>
                      </a:r>
                      <a:endParaRPr b="1" i="0" sz="12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p:txBody>
                </p:sp>
                <p:sp>
                  <p:nvSpPr>
                    <p:cNvPr id="214" name="Google Shape;214;p14"/>
                    <p:cNvSpPr/>
                    <p:nvPr/>
                  </p:nvSpPr>
                  <p:spPr>
                    <a:xfrm>
                      <a:off x="4362891" y="4462737"/>
                      <a:ext cx="935990" cy="431800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cap="flat" cmpd="sng" w="12700">
                      <a:solidFill>
                        <a:srgbClr val="42719B"/>
                      </a:solidFill>
                      <a:prstDash val="solid"/>
                      <a:miter lim="800000"/>
                      <a:headEnd len="sm" w="sm" type="none"/>
                      <a:tailEnd len="sm" w="sm" type="none"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s-MX" sz="7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Inadecuada conectividad entre segundo y primer nivel de atención</a:t>
                      </a:r>
                      <a:endParaRPr b="0" i="0" sz="1200" u="none" cap="none" strike="noStrike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p:txBody>
                </p:sp>
                <p:sp>
                  <p:nvSpPr>
                    <p:cNvPr id="215" name="Google Shape;215;p14"/>
                    <p:cNvSpPr/>
                    <p:nvPr/>
                  </p:nvSpPr>
                  <p:spPr>
                    <a:xfrm>
                      <a:off x="4336126" y="3946477"/>
                      <a:ext cx="935990" cy="431800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cap="flat" cmpd="sng" w="12700">
                      <a:solidFill>
                        <a:srgbClr val="42719B"/>
                      </a:solidFill>
                      <a:prstDash val="solid"/>
                      <a:miter lim="800000"/>
                      <a:headEnd len="sm" w="sm" type="none"/>
                      <a:tailEnd len="sm" w="sm" type="none"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s-MX" sz="7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Insuficiente atención ambulatoria y hospitalaria especializada</a:t>
                      </a:r>
                      <a:endParaRPr/>
                    </a:p>
                  </p:txBody>
                </p:sp>
                <p:sp>
                  <p:nvSpPr>
                    <p:cNvPr id="216" name="Google Shape;216;p14"/>
                    <p:cNvSpPr/>
                    <p:nvPr/>
                  </p:nvSpPr>
                  <p:spPr>
                    <a:xfrm>
                      <a:off x="3667175" y="5955029"/>
                      <a:ext cx="935990" cy="431800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cap="flat" cmpd="sng" w="12700">
                      <a:solidFill>
                        <a:srgbClr val="42719B"/>
                      </a:solidFill>
                      <a:prstDash val="solid"/>
                      <a:miter lim="800000"/>
                      <a:headEnd len="sm" w="sm" type="none"/>
                      <a:tailEnd len="sm" w="sm" type="none"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s-MX" sz="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Implantación de políticas [cero rechazos]</a:t>
                      </a:r>
                      <a:endParaRPr/>
                    </a:p>
                  </p:txBody>
                </p:sp>
                <p:sp>
                  <p:nvSpPr>
                    <p:cNvPr id="217" name="Google Shape;217;p14"/>
                    <p:cNvSpPr/>
                    <p:nvPr/>
                  </p:nvSpPr>
                  <p:spPr>
                    <a:xfrm>
                      <a:off x="4762632" y="5971049"/>
                      <a:ext cx="935990" cy="431800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cap="flat" cmpd="sng" w="12700">
                      <a:solidFill>
                        <a:srgbClr val="42719B"/>
                      </a:solidFill>
                      <a:prstDash val="solid"/>
                      <a:miter lim="800000"/>
                      <a:headEnd len="sm" w="sm" type="none"/>
                      <a:tailEnd len="sm" w="sm" type="none"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s-MX" sz="7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Demanda de servicios por usuarios derechohabientes (SS)</a:t>
                      </a:r>
                      <a:endParaRPr/>
                    </a:p>
                  </p:txBody>
                </p:sp>
              </p:grpSp>
              <p:cxnSp>
                <p:nvCxnSpPr>
                  <p:cNvPr id="218" name="Google Shape;218;p14"/>
                  <p:cNvCxnSpPr>
                    <a:stCxn id="215" idx="4"/>
                    <a:endCxn id="213" idx="2"/>
                  </p:cNvCxnSpPr>
                  <p:nvPr/>
                </p:nvCxnSpPr>
                <p:spPr>
                  <a:xfrm rot="5400000">
                    <a:off x="3028065" y="4175352"/>
                    <a:ext cx="1099200" cy="521400"/>
                  </a:xfrm>
                  <a:prstGeom prst="bentConnector4">
                    <a:avLst>
                      <a:gd fmla="val -255" name="adj1"/>
                      <a:gd fmla="val 127822" name="adj2"/>
                    </a:avLst>
                  </a:prstGeom>
                  <a:noFill/>
                  <a:ln cap="flat" cmpd="sng" w="9525">
                    <a:solidFill>
                      <a:schemeClr val="accent1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</p:cxnSp>
              <p:cxnSp>
                <p:nvCxnSpPr>
                  <p:cNvPr id="219" name="Google Shape;219;p14"/>
                  <p:cNvCxnSpPr>
                    <a:stCxn id="214" idx="2"/>
                  </p:cNvCxnSpPr>
                  <p:nvPr/>
                </p:nvCxnSpPr>
                <p:spPr>
                  <a:xfrm rot="10800000">
                    <a:off x="3185658" y="4309444"/>
                    <a:ext cx="960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accent1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</p:cxnSp>
            </p:grpSp>
            <p:cxnSp>
              <p:nvCxnSpPr>
                <p:cNvPr id="220" name="Google Shape;220;p14"/>
                <p:cNvCxnSpPr>
                  <a:stCxn id="215" idx="2"/>
                  <a:endCxn id="221" idx="2"/>
                </p:cNvCxnSpPr>
                <p:nvPr/>
              </p:nvCxnSpPr>
              <p:spPr>
                <a:xfrm flipH="1" rot="10800000">
                  <a:off x="3257484" y="2501806"/>
                  <a:ext cx="599700" cy="1150800"/>
                </a:xfrm>
                <a:prstGeom prst="bentConnector4">
                  <a:avLst>
                    <a:gd fmla="val -22594" name="adj1"/>
                    <a:gd fmla="val 91907" name="adj2"/>
                  </a:avLst>
                </a:prstGeom>
                <a:noFill/>
                <a:ln cap="flat" cmpd="sng" w="9525">
                  <a:solidFill>
                    <a:schemeClr val="accent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222" name="Google Shape;222;p14"/>
                <p:cNvCxnSpPr>
                  <a:stCxn id="211" idx="2"/>
                </p:cNvCxnSpPr>
                <p:nvPr/>
              </p:nvCxnSpPr>
              <p:spPr>
                <a:xfrm rot="10800000">
                  <a:off x="3115210" y="2976866"/>
                  <a:ext cx="146400" cy="6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accent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</p:grpSp>
          <p:cxnSp>
            <p:nvCxnSpPr>
              <p:cNvPr id="223" name="Google Shape;223;p14"/>
              <p:cNvCxnSpPr>
                <a:stCxn id="216" idx="0"/>
                <a:endCxn id="221" idx="2"/>
              </p:cNvCxnSpPr>
              <p:nvPr/>
            </p:nvCxnSpPr>
            <p:spPr>
              <a:xfrm rot="-5400000">
                <a:off x="1592885" y="3912911"/>
                <a:ext cx="3675300" cy="853200"/>
              </a:xfrm>
              <a:prstGeom prst="bentConnector3">
                <a:avLst>
                  <a:gd fmla="val 97479" name="adj1"/>
                </a:avLst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cxnSp>
          <p:nvCxnSpPr>
            <p:cNvPr id="224" name="Google Shape;224;p14"/>
            <p:cNvCxnSpPr>
              <a:stCxn id="217" idx="0"/>
            </p:cNvCxnSpPr>
            <p:nvPr/>
          </p:nvCxnSpPr>
          <p:spPr>
            <a:xfrm flipH="1" rot="5400000">
              <a:off x="3650790" y="5464422"/>
              <a:ext cx="88500" cy="1382100"/>
            </a:xfrm>
            <a:prstGeom prst="bentConnector2">
              <a:avLst/>
            </a:prstGeom>
            <a:noFill/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cxnSp>
        <p:nvCxnSpPr>
          <p:cNvPr id="225" name="Google Shape;225;p14"/>
          <p:cNvCxnSpPr>
            <a:stCxn id="212" idx="2"/>
          </p:cNvCxnSpPr>
          <p:nvPr/>
        </p:nvCxnSpPr>
        <p:spPr>
          <a:xfrm rot="10800000">
            <a:off x="3003992" y="5137472"/>
            <a:ext cx="351000" cy="640500"/>
          </a:xfrm>
          <a:prstGeom prst="bentConnector2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26" name="Google Shape;226;p14"/>
          <p:cNvSpPr/>
          <p:nvPr/>
        </p:nvSpPr>
        <p:spPr>
          <a:xfrm>
            <a:off x="4769039" y="5549052"/>
            <a:ext cx="1180954" cy="608095"/>
          </a:xfrm>
          <a:prstGeom prst="ellipse">
            <a:avLst/>
          </a:prstGeom>
          <a:noFill/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Inadecuado Sistema de Referencia  y Contrarreferencia</a:t>
            </a:r>
            <a:endParaRPr b="1" i="0" sz="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27" name="Google Shape;227;p14"/>
          <p:cNvCxnSpPr>
            <a:stCxn id="226" idx="2"/>
            <a:endCxn id="228" idx="1"/>
          </p:cNvCxnSpPr>
          <p:nvPr/>
        </p:nvCxnSpPr>
        <p:spPr>
          <a:xfrm rot="10800000">
            <a:off x="4706039" y="2184699"/>
            <a:ext cx="63000" cy="3668400"/>
          </a:xfrm>
          <a:prstGeom prst="bentConnector3">
            <a:avLst>
              <a:gd fmla="val 261451" name="adj1"/>
            </a:avLst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grpSp>
        <p:nvGrpSpPr>
          <p:cNvPr id="229" name="Google Shape;229;p14"/>
          <p:cNvGrpSpPr/>
          <p:nvPr/>
        </p:nvGrpSpPr>
        <p:grpSpPr>
          <a:xfrm>
            <a:off x="7678971" y="2176603"/>
            <a:ext cx="1368165" cy="4605148"/>
            <a:chOff x="7678971" y="2176603"/>
            <a:chExt cx="1368165" cy="4605148"/>
          </a:xfrm>
        </p:grpSpPr>
        <p:grpSp>
          <p:nvGrpSpPr>
            <p:cNvPr id="230" name="Google Shape;230;p14"/>
            <p:cNvGrpSpPr/>
            <p:nvPr/>
          </p:nvGrpSpPr>
          <p:grpSpPr>
            <a:xfrm>
              <a:off x="7679020" y="2176603"/>
              <a:ext cx="1368116" cy="4605148"/>
              <a:chOff x="7679020" y="2176603"/>
              <a:chExt cx="1368116" cy="4605148"/>
            </a:xfrm>
          </p:grpSpPr>
          <p:grpSp>
            <p:nvGrpSpPr>
              <p:cNvPr id="231" name="Google Shape;231;p14"/>
              <p:cNvGrpSpPr/>
              <p:nvPr/>
            </p:nvGrpSpPr>
            <p:grpSpPr>
              <a:xfrm>
                <a:off x="7679020" y="2176603"/>
                <a:ext cx="1368116" cy="4605148"/>
                <a:chOff x="7679020" y="2176603"/>
                <a:chExt cx="1368116" cy="4605148"/>
              </a:xfrm>
            </p:grpSpPr>
            <p:grpSp>
              <p:nvGrpSpPr>
                <p:cNvPr id="232" name="Google Shape;232;p14"/>
                <p:cNvGrpSpPr/>
                <p:nvPr/>
              </p:nvGrpSpPr>
              <p:grpSpPr>
                <a:xfrm>
                  <a:off x="7679020" y="2176803"/>
                  <a:ext cx="1368116" cy="4604948"/>
                  <a:chOff x="7679020" y="2176803"/>
                  <a:chExt cx="1368116" cy="4604948"/>
                </a:xfrm>
              </p:grpSpPr>
              <p:grpSp>
                <p:nvGrpSpPr>
                  <p:cNvPr id="233" name="Google Shape;233;p14"/>
                  <p:cNvGrpSpPr/>
                  <p:nvPr/>
                </p:nvGrpSpPr>
                <p:grpSpPr>
                  <a:xfrm>
                    <a:off x="7679020" y="2176803"/>
                    <a:ext cx="1368116" cy="4604948"/>
                    <a:chOff x="7679020" y="2176803"/>
                    <a:chExt cx="1368116" cy="4604948"/>
                  </a:xfrm>
                </p:grpSpPr>
                <p:grpSp>
                  <p:nvGrpSpPr>
                    <p:cNvPr id="234" name="Google Shape;234;p14"/>
                    <p:cNvGrpSpPr/>
                    <p:nvPr/>
                  </p:nvGrpSpPr>
                  <p:grpSpPr>
                    <a:xfrm>
                      <a:off x="7757920" y="2575655"/>
                      <a:ext cx="1289216" cy="4206095"/>
                      <a:chOff x="4350566" y="3418356"/>
                      <a:chExt cx="1021795" cy="2986690"/>
                    </a:xfrm>
                  </p:grpSpPr>
                  <p:sp>
                    <p:nvSpPr>
                      <p:cNvPr id="235" name="Google Shape;235;p14"/>
                      <p:cNvSpPr/>
                      <p:nvPr/>
                    </p:nvSpPr>
                    <p:spPr>
                      <a:xfrm>
                        <a:off x="4350566" y="3418356"/>
                        <a:ext cx="935990" cy="431800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cap="flat" cmpd="sng" w="12700">
                        <a:solidFill>
                          <a:srgbClr val="42719B"/>
                        </a:solidFill>
                        <a:prstDash val="solid"/>
                        <a:miter lim="800000"/>
                        <a:headEnd len="sm" w="sm" type="none"/>
                        <a:tailEnd len="sm" w="sm" type="none"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b="1" i="0" lang="es-MX" sz="650" u="none" cap="none" strike="noStrike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Concentración de infraestructura y tecnología</a:t>
                        </a:r>
                        <a:endParaRPr b="1" i="0" sz="65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236" name="Google Shape;236;p14"/>
                      <p:cNvSpPr/>
                      <p:nvPr/>
                    </p:nvSpPr>
                    <p:spPr>
                      <a:xfrm>
                        <a:off x="4395614" y="5472555"/>
                        <a:ext cx="935990" cy="431800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cap="flat" cmpd="sng" w="12700">
                        <a:solidFill>
                          <a:srgbClr val="42719B"/>
                        </a:solidFill>
                        <a:prstDash val="solid"/>
                        <a:miter lim="800000"/>
                        <a:headEnd len="sm" w="sm" type="none"/>
                        <a:tailEnd len="sm" w="sm" type="none"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b="1" i="0" lang="es-MX" sz="700" u="none" cap="none" strike="noStrike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Limitados servicios de diagnóstico y mantenimiento</a:t>
                        </a:r>
                        <a:endParaRPr/>
                      </a:p>
                    </p:txBody>
                  </p:sp>
                  <p:sp>
                    <p:nvSpPr>
                      <p:cNvPr id="237" name="Google Shape;237;p14"/>
                      <p:cNvSpPr/>
                      <p:nvPr/>
                    </p:nvSpPr>
                    <p:spPr>
                      <a:xfrm>
                        <a:off x="4380085" y="4956311"/>
                        <a:ext cx="935990" cy="431800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cap="flat" cmpd="sng" w="12700">
                        <a:solidFill>
                          <a:srgbClr val="42719B"/>
                        </a:solidFill>
                        <a:prstDash val="solid"/>
                        <a:miter lim="800000"/>
                        <a:headEnd len="sm" w="sm" type="none"/>
                        <a:tailEnd len="sm" w="sm" type="none"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b="1" i="0" lang="es-MX" sz="700" u="none" cap="none" strike="noStrike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Mínimo personal capacitado para operar tecnología de punta</a:t>
                        </a:r>
                        <a:endParaRPr b="0" i="0" sz="1200" u="none" cap="none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endParaRPr>
                      </a:p>
                    </p:txBody>
                  </p:sp>
                  <p:sp>
                    <p:nvSpPr>
                      <p:cNvPr id="238" name="Google Shape;238;p14"/>
                      <p:cNvSpPr/>
                      <p:nvPr/>
                    </p:nvSpPr>
                    <p:spPr>
                      <a:xfrm>
                        <a:off x="4362891" y="4462737"/>
                        <a:ext cx="935990" cy="431800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cap="flat" cmpd="sng" w="12700">
                        <a:solidFill>
                          <a:srgbClr val="42719B"/>
                        </a:solidFill>
                        <a:prstDash val="solid"/>
                        <a:miter lim="800000"/>
                        <a:headEnd len="sm" w="sm" type="none"/>
                        <a:tailEnd len="sm" w="sm" type="none"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b="1" i="0" lang="es-MX" sz="700" u="none" cap="none" strike="noStrike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Dependencia en el desarrollo tecnológico</a:t>
                        </a:r>
                        <a:endParaRPr b="1" i="0" sz="7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239" name="Google Shape;239;p14"/>
                      <p:cNvSpPr/>
                      <p:nvPr/>
                    </p:nvSpPr>
                    <p:spPr>
                      <a:xfrm>
                        <a:off x="4436371" y="3940546"/>
                        <a:ext cx="935990" cy="431800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cap="flat" cmpd="sng" w="12700">
                        <a:solidFill>
                          <a:srgbClr val="42719B"/>
                        </a:solidFill>
                        <a:prstDash val="dash"/>
                        <a:miter lim="800000"/>
                        <a:headEnd len="sm" w="sm" type="none"/>
                        <a:tailEnd len="sm" w="sm" type="none"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b="1" i="0" lang="es-MX" sz="700" u="none" cap="none" strike="noStrike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Elevados costos de equipo y tecnología de punta</a:t>
                        </a:r>
                        <a:endParaRPr/>
                      </a:p>
                    </p:txBody>
                  </p:sp>
                  <p:sp>
                    <p:nvSpPr>
                      <p:cNvPr id="240" name="Google Shape;240;p14"/>
                      <p:cNvSpPr/>
                      <p:nvPr/>
                    </p:nvSpPr>
                    <p:spPr>
                      <a:xfrm>
                        <a:off x="4380085" y="5973246"/>
                        <a:ext cx="935990" cy="431800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cap="flat" cmpd="sng" w="12700">
                        <a:solidFill>
                          <a:srgbClr val="42719B"/>
                        </a:solidFill>
                        <a:prstDash val="solid"/>
                        <a:miter lim="800000"/>
                        <a:headEnd len="sm" w="sm" type="none"/>
                        <a:tailEnd len="sm" w="sm" type="none"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b="1" i="0" lang="es-MX" sz="700" u="none" cap="none" strike="noStrike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Inadecuada utilización de la infraestructura disponible</a:t>
                        </a:r>
                        <a:endParaRPr/>
                      </a:p>
                    </p:txBody>
                  </p:sp>
                </p:grpSp>
                <p:cxnSp>
                  <p:nvCxnSpPr>
                    <p:cNvPr id="241" name="Google Shape;241;p14"/>
                    <p:cNvCxnSpPr>
                      <a:stCxn id="235" idx="2"/>
                      <a:endCxn id="242" idx="1"/>
                    </p:cNvCxnSpPr>
                    <p:nvPr/>
                  </p:nvCxnSpPr>
                  <p:spPr>
                    <a:xfrm rot="10800000">
                      <a:off x="7679020" y="2176803"/>
                      <a:ext cx="78900" cy="702900"/>
                    </a:xfrm>
                    <a:prstGeom prst="bentConnector3">
                      <a:avLst>
                        <a:gd fmla="val 218146" name="adj1"/>
                      </a:avLst>
                    </a:prstGeom>
                    <a:noFill/>
                    <a:ln cap="flat" cmpd="sng" w="9525">
                      <a:solidFill>
                        <a:schemeClr val="accent1"/>
                      </a:solidFill>
                      <a:prstDash val="solid"/>
                      <a:miter lim="800000"/>
                      <a:headEnd len="sm" w="sm" type="none"/>
                      <a:tailEnd len="sm" w="sm" type="none"/>
                    </a:ln>
                  </p:spPr>
                </p:cxnSp>
              </p:grpSp>
              <p:cxnSp>
                <p:nvCxnSpPr>
                  <p:cNvPr id="243" name="Google Shape;243;p14"/>
                  <p:cNvCxnSpPr>
                    <a:stCxn id="235" idx="4"/>
                    <a:endCxn id="239" idx="0"/>
                  </p:cNvCxnSpPr>
                  <p:nvPr/>
                </p:nvCxnSpPr>
                <p:spPr>
                  <a:xfrm flipH="1" rot="-5400000">
                    <a:off x="8338947" y="3193200"/>
                    <a:ext cx="127200" cy="108300"/>
                  </a:xfrm>
                  <a:prstGeom prst="bentConnector3">
                    <a:avLst>
                      <a:gd fmla="val 50000" name="adj1"/>
                    </a:avLst>
                  </a:prstGeom>
                  <a:noFill/>
                  <a:ln cap="flat" cmpd="sng" w="9525">
                    <a:solidFill>
                      <a:schemeClr val="accent1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</p:cxnSp>
            </p:grpSp>
            <p:cxnSp>
              <p:nvCxnSpPr>
                <p:cNvPr id="244" name="Google Shape;244;p14"/>
                <p:cNvCxnSpPr>
                  <a:stCxn id="240" idx="2"/>
                  <a:endCxn id="242" idx="1"/>
                </p:cNvCxnSpPr>
                <p:nvPr/>
              </p:nvCxnSpPr>
              <p:spPr>
                <a:xfrm rot="10800000">
                  <a:off x="7679065" y="2176603"/>
                  <a:ext cx="116100" cy="4301100"/>
                </a:xfrm>
                <a:prstGeom prst="bentConnector3">
                  <a:avLst>
                    <a:gd fmla="val 180236" name="adj1"/>
                  </a:avLst>
                </a:prstGeom>
                <a:noFill/>
                <a:ln cap="flat" cmpd="sng" w="9525">
                  <a:solidFill>
                    <a:schemeClr val="accent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</p:grpSp>
          <p:cxnSp>
            <p:nvCxnSpPr>
              <p:cNvPr id="245" name="Google Shape;245;p14"/>
              <p:cNvCxnSpPr>
                <a:stCxn id="236" idx="2"/>
                <a:endCxn id="242" idx="1"/>
              </p:cNvCxnSpPr>
              <p:nvPr/>
            </p:nvCxnSpPr>
            <p:spPr>
              <a:xfrm rot="10800000">
                <a:off x="7679158" y="2176790"/>
                <a:ext cx="135600" cy="3595800"/>
              </a:xfrm>
              <a:prstGeom prst="bentConnector3">
                <a:avLst>
                  <a:gd fmla="val 168648" name="adj1"/>
                </a:avLst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46" name="Google Shape;246;p14"/>
            <p:cNvGrpSpPr/>
            <p:nvPr/>
          </p:nvGrpSpPr>
          <p:grpSpPr>
            <a:xfrm>
              <a:off x="7678971" y="2176674"/>
              <a:ext cx="116194" cy="2868900"/>
              <a:chOff x="7678971" y="2176674"/>
              <a:chExt cx="116194" cy="2868900"/>
            </a:xfrm>
          </p:grpSpPr>
          <p:cxnSp>
            <p:nvCxnSpPr>
              <p:cNvPr id="247" name="Google Shape;247;p14"/>
              <p:cNvCxnSpPr>
                <a:stCxn id="237" idx="2"/>
                <a:endCxn id="242" idx="1"/>
              </p:cNvCxnSpPr>
              <p:nvPr/>
            </p:nvCxnSpPr>
            <p:spPr>
              <a:xfrm rot="10800000">
                <a:off x="7679065" y="2176674"/>
                <a:ext cx="116100" cy="2868900"/>
              </a:xfrm>
              <a:prstGeom prst="bentConnector3">
                <a:avLst>
                  <a:gd fmla="val 180235" name="adj1"/>
                </a:avLst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48" name="Google Shape;248;p14"/>
              <p:cNvCxnSpPr>
                <a:stCxn id="238" idx="2"/>
                <a:endCxn id="242" idx="1"/>
              </p:cNvCxnSpPr>
              <p:nvPr/>
            </p:nvCxnSpPr>
            <p:spPr>
              <a:xfrm rot="10800000">
                <a:off x="7678971" y="2176684"/>
                <a:ext cx="94500" cy="2173800"/>
              </a:xfrm>
              <a:prstGeom prst="bentConnector3">
                <a:avLst>
                  <a:gd fmla="val 198678" name="adj1"/>
                </a:avLst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</p:grpSp>
      <p:grpSp>
        <p:nvGrpSpPr>
          <p:cNvPr id="249" name="Google Shape;249;p14"/>
          <p:cNvGrpSpPr/>
          <p:nvPr/>
        </p:nvGrpSpPr>
        <p:grpSpPr>
          <a:xfrm>
            <a:off x="202308" y="820052"/>
            <a:ext cx="8815392" cy="5295254"/>
            <a:chOff x="202308" y="820052"/>
            <a:chExt cx="8815392" cy="5295254"/>
          </a:xfrm>
        </p:grpSpPr>
        <p:grpSp>
          <p:nvGrpSpPr>
            <p:cNvPr id="250" name="Google Shape;250;p14"/>
            <p:cNvGrpSpPr/>
            <p:nvPr/>
          </p:nvGrpSpPr>
          <p:grpSpPr>
            <a:xfrm>
              <a:off x="202308" y="820052"/>
              <a:ext cx="8815392" cy="4622601"/>
              <a:chOff x="202308" y="820052"/>
              <a:chExt cx="8815392" cy="4622601"/>
            </a:xfrm>
          </p:grpSpPr>
          <p:sp>
            <p:nvSpPr>
              <p:cNvPr id="251" name="Google Shape;251;p14"/>
              <p:cNvSpPr/>
              <p:nvPr/>
            </p:nvSpPr>
            <p:spPr>
              <a:xfrm>
                <a:off x="3513784" y="820052"/>
                <a:ext cx="1437320" cy="653732"/>
              </a:xfrm>
              <a:prstGeom prst="rect">
                <a:avLst/>
              </a:prstGeom>
              <a:noFill/>
              <a:ln cap="flat" cmpd="sng" w="12700">
                <a:solidFill>
                  <a:srgbClr val="42719B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es-MX" sz="8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Demanda no atendida de servicios especializados de salud</a:t>
                </a:r>
                <a:endParaRPr/>
              </a:p>
            </p:txBody>
          </p:sp>
          <p:grpSp>
            <p:nvGrpSpPr>
              <p:cNvPr id="252" name="Google Shape;252;p14"/>
              <p:cNvGrpSpPr/>
              <p:nvPr/>
            </p:nvGrpSpPr>
            <p:grpSpPr>
              <a:xfrm>
                <a:off x="202308" y="1473677"/>
                <a:ext cx="8815392" cy="3968976"/>
                <a:chOff x="202308" y="1473677"/>
                <a:chExt cx="8815392" cy="3968976"/>
              </a:xfrm>
            </p:grpSpPr>
            <p:grpSp>
              <p:nvGrpSpPr>
                <p:cNvPr id="253" name="Google Shape;253;p14"/>
                <p:cNvGrpSpPr/>
                <p:nvPr/>
              </p:nvGrpSpPr>
              <p:grpSpPr>
                <a:xfrm>
                  <a:off x="202308" y="1473677"/>
                  <a:ext cx="8815392" cy="3968976"/>
                  <a:chOff x="202308" y="1473677"/>
                  <a:chExt cx="8815392" cy="3968976"/>
                </a:xfrm>
              </p:grpSpPr>
              <p:grpSp>
                <p:nvGrpSpPr>
                  <p:cNvPr id="254" name="Google Shape;254;p14"/>
                  <p:cNvGrpSpPr/>
                  <p:nvPr/>
                </p:nvGrpSpPr>
                <p:grpSpPr>
                  <a:xfrm>
                    <a:off x="202407" y="1473677"/>
                    <a:ext cx="8815292" cy="1037930"/>
                    <a:chOff x="202407" y="1473677"/>
                    <a:chExt cx="8815292" cy="1037930"/>
                  </a:xfrm>
                </p:grpSpPr>
                <p:grpSp>
                  <p:nvGrpSpPr>
                    <p:cNvPr id="255" name="Google Shape;255;p14"/>
                    <p:cNvGrpSpPr/>
                    <p:nvPr/>
                  </p:nvGrpSpPr>
                  <p:grpSpPr>
                    <a:xfrm>
                      <a:off x="202407" y="1473677"/>
                      <a:ext cx="8815292" cy="1037930"/>
                      <a:chOff x="202407" y="1473677"/>
                      <a:chExt cx="8815292" cy="1037930"/>
                    </a:xfrm>
                  </p:grpSpPr>
                  <p:grpSp>
                    <p:nvGrpSpPr>
                      <p:cNvPr id="256" name="Google Shape;256;p14"/>
                      <p:cNvGrpSpPr/>
                      <p:nvPr/>
                    </p:nvGrpSpPr>
                    <p:grpSpPr>
                      <a:xfrm>
                        <a:off x="202407" y="1473677"/>
                        <a:ext cx="8815292" cy="1037930"/>
                        <a:chOff x="202407" y="1473677"/>
                        <a:chExt cx="8815292" cy="1037930"/>
                      </a:xfrm>
                    </p:grpSpPr>
                    <p:grpSp>
                      <p:nvGrpSpPr>
                        <p:cNvPr id="257" name="Google Shape;257;p14"/>
                        <p:cNvGrpSpPr/>
                        <p:nvPr/>
                      </p:nvGrpSpPr>
                      <p:grpSpPr>
                        <a:xfrm>
                          <a:off x="202407" y="1473677"/>
                          <a:ext cx="8815292" cy="1037930"/>
                          <a:chOff x="202407" y="1473677"/>
                          <a:chExt cx="8815292" cy="1037930"/>
                        </a:xfrm>
                      </p:grpSpPr>
                      <p:grpSp>
                        <p:nvGrpSpPr>
                          <p:cNvPr id="258" name="Google Shape;258;p14"/>
                          <p:cNvGrpSpPr/>
                          <p:nvPr/>
                        </p:nvGrpSpPr>
                        <p:grpSpPr>
                          <a:xfrm>
                            <a:off x="202407" y="1473677"/>
                            <a:ext cx="8815292" cy="1037930"/>
                            <a:chOff x="202407" y="1473677"/>
                            <a:chExt cx="8815292" cy="1037930"/>
                          </a:xfrm>
                        </p:grpSpPr>
                        <p:grpSp>
                          <p:nvGrpSpPr>
                            <p:cNvPr id="259" name="Google Shape;259;p14"/>
                            <p:cNvGrpSpPr/>
                            <p:nvPr/>
                          </p:nvGrpSpPr>
                          <p:grpSpPr>
                            <a:xfrm>
                              <a:off x="202407" y="1473823"/>
                              <a:ext cx="8815292" cy="1037784"/>
                              <a:chOff x="202407" y="1473823"/>
                              <a:chExt cx="8815292" cy="1037784"/>
                            </a:xfrm>
                          </p:grpSpPr>
                          <p:grpSp>
                            <p:nvGrpSpPr>
                              <p:cNvPr id="260" name="Google Shape;260;p14"/>
                              <p:cNvGrpSpPr/>
                              <p:nvPr/>
                            </p:nvGrpSpPr>
                            <p:grpSpPr>
                              <a:xfrm>
                                <a:off x="202407" y="1848184"/>
                                <a:ext cx="8815292" cy="663423"/>
                                <a:chOff x="-345572" y="3963959"/>
                                <a:chExt cx="9695350" cy="663423"/>
                              </a:xfrm>
                            </p:grpSpPr>
                            <p:sp>
                              <p:nvSpPr>
                                <p:cNvPr id="261" name="Google Shape;261;p14"/>
                                <p:cNvSpPr/>
                                <p:nvPr/>
                              </p:nvSpPr>
                              <p:spPr>
                                <a:xfrm>
                                  <a:off x="-345572" y="3972998"/>
                                  <a:ext cx="1472249" cy="653732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accent1"/>
                                </a:solidFill>
                                <a:ln cap="flat" cmpd="sng" w="12700">
                                  <a:solidFill>
                                    <a:srgbClr val="42719B"/>
                                  </a:solidFill>
                                  <a:prstDash val="solid"/>
                                  <a:miter lim="800000"/>
                                  <a:headEnd len="sm" w="sm" type="none"/>
                                  <a:tailEnd len="sm" w="sm" type="none"/>
                                </a:ln>
                              </p:spPr>
                              <p:txBody>
                                <a:bodyPr anchorCtr="0" anchor="ctr" bIns="45700" lIns="91425" spcFirstLastPara="1" rIns="91425" wrap="square" tIns="45700">
                                  <a:noAutofit/>
                                </a:bodyPr>
                                <a:lstStyle/>
                                <a:p>
                                  <a:pPr indent="0" lvl="0" marL="0" marR="0" rtl="0" algn="ctr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None/>
                                  </a:pPr>
                                  <a:r>
                                    <a:rPr b="1" i="0" lang="es-MX" sz="800" u="none" cap="none" strike="noStrike">
                                      <a:solidFill>
                                        <a:schemeClr val="dk1"/>
                                      </a:solidFill>
                                      <a:latin typeface="Calibri"/>
                                      <a:ea typeface="Calibri"/>
                                      <a:cs typeface="Calibri"/>
                                      <a:sym typeface="Calibri"/>
                                    </a:rPr>
                                    <a:t>Políticas públicas restrictivas en cobertura de servicios de salud</a:t>
                                  </a:r>
                                  <a:endParaRPr/>
                                </a:p>
                              </p:txBody>
                            </p:sp>
                            <p:sp>
                              <p:nvSpPr>
                                <p:cNvPr id="262" name="Google Shape;262;p14"/>
                                <p:cNvSpPr/>
                                <p:nvPr/>
                              </p:nvSpPr>
                              <p:spPr>
                                <a:xfrm>
                                  <a:off x="1282984" y="3965652"/>
                                  <a:ext cx="1472248" cy="653732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accent1"/>
                                </a:solidFill>
                                <a:ln cap="flat" cmpd="sng" w="12700">
                                  <a:solidFill>
                                    <a:srgbClr val="42719B"/>
                                  </a:solidFill>
                                  <a:prstDash val="solid"/>
                                  <a:miter lim="800000"/>
                                  <a:headEnd len="sm" w="sm" type="none"/>
                                  <a:tailEnd len="sm" w="sm" type="none"/>
                                </a:ln>
                              </p:spPr>
                              <p:txBody>
                                <a:bodyPr anchorCtr="0" anchor="ctr" bIns="45700" lIns="91425" spcFirstLastPara="1" rIns="91425" wrap="square" tIns="45700">
                                  <a:noAutofit/>
                                </a:bodyPr>
                                <a:lstStyle/>
                                <a:p>
                                  <a:pPr indent="0" lvl="0" marL="0" marR="0" rtl="0" algn="ctr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None/>
                                  </a:pPr>
                                  <a:r>
                                    <a:rPr b="1" i="0" lang="es-MX" sz="800" u="none" cap="none" strike="noStrike">
                                      <a:solidFill>
                                        <a:schemeClr val="dk1"/>
                                      </a:solidFill>
                                      <a:latin typeface="Calibri"/>
                                      <a:ea typeface="Calibri"/>
                                      <a:cs typeface="Calibri"/>
                                      <a:sym typeface="Calibri"/>
                                    </a:rPr>
                                    <a:t>Insuficiencia de recursos humanos</a:t>
                                  </a:r>
                                  <a:endParaRPr/>
                                </a:p>
                              </p:txBody>
                            </p:sp>
                            <p:sp>
                              <p:nvSpPr>
                                <p:cNvPr id="221" name="Google Shape;221;p14"/>
                                <p:cNvSpPr/>
                                <p:nvPr/>
                              </p:nvSpPr>
                              <p:spPr>
                                <a:xfrm>
                                  <a:off x="2937798" y="3963959"/>
                                  <a:ext cx="1472248" cy="653732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accent1"/>
                                </a:solidFill>
                                <a:ln cap="flat" cmpd="sng" w="12700">
                                  <a:solidFill>
                                    <a:srgbClr val="42719B"/>
                                  </a:solidFill>
                                  <a:prstDash val="solid"/>
                                  <a:miter lim="800000"/>
                                  <a:headEnd len="sm" w="sm" type="none"/>
                                  <a:tailEnd len="sm" w="sm" type="none"/>
                                </a:ln>
                              </p:spPr>
                              <p:txBody>
                                <a:bodyPr anchorCtr="0" anchor="ctr" bIns="45700" lIns="91425" spcFirstLastPara="1" rIns="91425" wrap="square" tIns="45700">
                                  <a:noAutofit/>
                                </a:bodyPr>
                                <a:lstStyle/>
                                <a:p>
                                  <a:pPr indent="0" lvl="0" marL="0" marR="0" rtl="0" algn="ctr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None/>
                                  </a:pPr>
                                  <a:r>
                                    <a:rPr b="1" i="0" lang="es-MX" sz="800" u="none" cap="none" strike="noStrike">
                                      <a:solidFill>
                                        <a:schemeClr val="dk1"/>
                                      </a:solidFill>
                                      <a:latin typeface="Calibri"/>
                                      <a:ea typeface="Calibri"/>
                                      <a:cs typeface="Calibri"/>
                                      <a:sym typeface="Calibri"/>
                                    </a:rPr>
                                    <a:t>Saturación de servicios especializados</a:t>
                                  </a:r>
                                  <a:endParaRPr/>
                                </a:p>
                              </p:txBody>
                            </p:sp>
                            <p:sp>
                              <p:nvSpPr>
                                <p:cNvPr id="242" name="Google Shape;242;p14"/>
                                <p:cNvSpPr/>
                                <p:nvPr/>
                              </p:nvSpPr>
                              <p:spPr>
                                <a:xfrm>
                                  <a:off x="7877531" y="3965652"/>
                                  <a:ext cx="1472247" cy="653732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accent1"/>
                                </a:solidFill>
                                <a:ln cap="flat" cmpd="sng" w="12700">
                                  <a:solidFill>
                                    <a:srgbClr val="42719B"/>
                                  </a:solidFill>
                                  <a:prstDash val="solid"/>
                                  <a:miter lim="800000"/>
                                  <a:headEnd len="sm" w="sm" type="none"/>
                                  <a:tailEnd len="sm" w="sm" type="none"/>
                                </a:ln>
                              </p:spPr>
                              <p:txBody>
                                <a:bodyPr anchorCtr="0" anchor="ctr" bIns="45700" lIns="91425" spcFirstLastPara="1" rIns="91425" wrap="square" tIns="45700">
                                  <a:noAutofit/>
                                </a:bodyPr>
                                <a:lstStyle/>
                                <a:p>
                                  <a:pPr indent="0" lvl="0" marL="0" marR="0" rtl="0" algn="ctr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None/>
                                  </a:pPr>
                                  <a:r>
                                    <a:rPr b="1" i="0" lang="es-MX" sz="800" u="none" cap="none" strike="noStrike">
                                      <a:solidFill>
                                        <a:schemeClr val="dk1"/>
                                      </a:solidFill>
                                      <a:latin typeface="Calibri"/>
                                      <a:ea typeface="Calibri"/>
                                      <a:cs typeface="Calibri"/>
                                      <a:sym typeface="Calibri"/>
                                    </a:rPr>
                                    <a:t>Déficit de infraestructura y tecnología hospitalaria</a:t>
                                  </a:r>
                                  <a:endParaRPr/>
                                </a:p>
                              </p:txBody>
                            </p:sp>
                            <p:sp>
                              <p:nvSpPr>
                                <p:cNvPr id="263" name="Google Shape;263;p14"/>
                                <p:cNvSpPr/>
                                <p:nvPr/>
                              </p:nvSpPr>
                              <p:spPr>
                                <a:xfrm>
                                  <a:off x="6226893" y="3965652"/>
                                  <a:ext cx="1472248" cy="653732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accent1"/>
                                </a:solidFill>
                                <a:ln cap="flat" cmpd="sng" w="12700">
                                  <a:solidFill>
                                    <a:srgbClr val="42719B"/>
                                  </a:solidFill>
                                  <a:prstDash val="solid"/>
                                  <a:miter lim="800000"/>
                                  <a:headEnd len="sm" w="sm" type="none"/>
                                  <a:tailEnd len="sm" w="sm" type="none"/>
                                </a:ln>
                              </p:spPr>
                              <p:txBody>
                                <a:bodyPr anchorCtr="0" anchor="ctr" bIns="45700" lIns="91425" spcFirstLastPara="1" rIns="91425" wrap="square" tIns="45700">
                                  <a:noAutofit/>
                                </a:bodyPr>
                                <a:lstStyle/>
                                <a:p>
                                  <a:pPr indent="0" lvl="0" marL="0" marR="0" rtl="0" algn="ctr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None/>
                                  </a:pPr>
                                  <a:r>
                                    <a:rPr b="1" i="0" lang="es-MX" sz="800" u="none" cap="none" strike="noStrike">
                                      <a:solidFill>
                                        <a:schemeClr val="dk1"/>
                                      </a:solidFill>
                                      <a:latin typeface="Calibri"/>
                                      <a:ea typeface="Calibri"/>
                                      <a:cs typeface="Calibri"/>
                                      <a:sym typeface="Calibri"/>
                                    </a:rPr>
                                    <a:t>Acelerada transición demográfica y epidemiológica</a:t>
                                  </a:r>
                                  <a:endParaRPr b="1" i="0" sz="800" u="none" cap="none" strike="noStrike">
                                    <a:solidFill>
                                      <a:schemeClr val="dk1"/>
                                    </a:solidFill>
                                    <a:latin typeface="Calibri"/>
                                    <a:ea typeface="Calibri"/>
                                    <a:cs typeface="Calibri"/>
                                    <a:sym typeface="Calibri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228" name="Google Shape;228;p14"/>
                                <p:cNvSpPr/>
                                <p:nvPr/>
                              </p:nvSpPr>
                              <p:spPr>
                                <a:xfrm>
                                  <a:off x="4607546" y="3973650"/>
                                  <a:ext cx="1463040" cy="653732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accent1"/>
                                </a:solidFill>
                                <a:ln cap="flat" cmpd="sng" w="12700">
                                  <a:solidFill>
                                    <a:srgbClr val="42719B"/>
                                  </a:solidFill>
                                  <a:prstDash val="solid"/>
                                  <a:miter lim="800000"/>
                                  <a:headEnd len="sm" w="sm" type="none"/>
                                  <a:tailEnd len="sm" w="sm" type="none"/>
                                </a:ln>
                              </p:spPr>
                              <p:txBody>
                                <a:bodyPr anchorCtr="0" anchor="ctr" bIns="45700" lIns="91425" spcFirstLastPara="1" rIns="91425" wrap="square" tIns="45700">
                                  <a:noAutofit/>
                                </a:bodyPr>
                                <a:lstStyle/>
                                <a:p>
                                  <a:pPr indent="0" lvl="0" marL="0" marR="0" rtl="0" algn="ctr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None/>
                                  </a:pPr>
                                  <a:r>
                                    <a:rPr b="1" i="0" lang="es-MX" sz="800" u="none" cap="none" strike="noStrike">
                                      <a:solidFill>
                                        <a:schemeClr val="dk1"/>
                                      </a:solidFill>
                                      <a:latin typeface="Calibri"/>
                                      <a:ea typeface="Calibri"/>
                                      <a:cs typeface="Calibri"/>
                                      <a:sym typeface="Calibri"/>
                                    </a:rPr>
                                    <a:t>Deficiente coordinación externa e interna</a:t>
                                  </a:r>
                                  <a:endParaRPr/>
                                </a:p>
                              </p:txBody>
                            </p:sp>
                          </p:grpSp>
                          <p:cxnSp>
                            <p:nvCxnSpPr>
                              <p:cNvPr id="264" name="Google Shape;264;p14"/>
                              <p:cNvCxnSpPr>
                                <a:stCxn id="261" idx="0"/>
                                <a:endCxn id="251" idx="2"/>
                              </p:cNvCxnSpPr>
                              <p:nvPr/>
                            </p:nvCxnSpPr>
                            <p:spPr>
                              <a:xfrm rot="-5400000">
                                <a:off x="2360313" y="-14777"/>
                                <a:ext cx="383400" cy="3360600"/>
                              </a:xfrm>
                              <a:prstGeom prst="bentConnector3">
                                <a:avLst>
                                  <a:gd fmla="val 50000" name="adj1"/>
                                </a:avLst>
                              </a:prstGeom>
                              <a:noFill/>
                              <a:ln cap="flat" cmpd="sng" w="9525">
                                <a:solidFill>
                                  <a:schemeClr val="accent1"/>
                                </a:solidFill>
                                <a:prstDash val="solid"/>
                                <a:miter lim="800000"/>
                                <a:headEnd len="sm" w="sm" type="none"/>
                                <a:tailEnd len="sm" w="sm" type="none"/>
                              </a:ln>
                            </p:spPr>
                          </p:cxnSp>
                        </p:grpSp>
                        <p:cxnSp>
                          <p:nvCxnSpPr>
                            <p:cNvPr id="265" name="Google Shape;265;p14"/>
                            <p:cNvCxnSpPr>
                              <a:stCxn id="262" idx="0"/>
                              <a:endCxn id="251" idx="2"/>
                            </p:cNvCxnSpPr>
                            <p:nvPr/>
                          </p:nvCxnSpPr>
                          <p:spPr>
                            <a:xfrm rot="-5400000">
                              <a:off x="3104392" y="721727"/>
                              <a:ext cx="376200" cy="1880100"/>
                            </a:xfrm>
                            <a:prstGeom prst="bentConnector3">
                              <a:avLst>
                                <a:gd fmla="val 50000" name="adj1"/>
                              </a:avLst>
                            </a:prstGeom>
                            <a:noFill/>
                            <a:ln cap="flat" cmpd="sng" w="9525">
                              <a:solidFill>
                                <a:schemeClr val="accent1"/>
                              </a:solidFill>
                              <a:prstDash val="solid"/>
                              <a:miter lim="800000"/>
                              <a:headEnd len="sm" w="sm" type="none"/>
                              <a:tailEnd len="sm" w="sm" type="none"/>
                            </a:ln>
                          </p:spPr>
                        </p:cxnSp>
                      </p:grpSp>
                      <p:cxnSp>
                        <p:nvCxnSpPr>
                          <p:cNvPr id="266" name="Google Shape;266;p14"/>
                          <p:cNvCxnSpPr>
                            <a:stCxn id="221" idx="0"/>
                            <a:endCxn id="251" idx="2"/>
                          </p:cNvCxnSpPr>
                          <p:nvPr/>
                        </p:nvCxnSpPr>
                        <p:spPr>
                          <a:xfrm rot="-5400000">
                            <a:off x="3857497" y="1473334"/>
                            <a:ext cx="374400" cy="375300"/>
                          </a:xfrm>
                          <a:prstGeom prst="bentConnector3">
                            <a:avLst>
                              <a:gd fmla="val 50000" name="adj1"/>
                            </a:avLst>
                          </a:prstGeom>
                          <a:noFill/>
                          <a:ln cap="flat" cmpd="sng" w="9525">
                            <a:solidFill>
                              <a:schemeClr val="accent1"/>
                            </a:solidFill>
                            <a:prstDash val="solid"/>
                            <a:miter lim="800000"/>
                            <a:headEnd len="sm" w="sm" type="none"/>
                            <a:tailEnd len="sm" w="sm" type="none"/>
                          </a:ln>
                        </p:spPr>
                      </p:cxnSp>
                    </p:grpSp>
                    <p:cxnSp>
                      <p:nvCxnSpPr>
                        <p:cNvPr id="267" name="Google Shape;267;p14"/>
                        <p:cNvCxnSpPr>
                          <a:stCxn id="228" idx="0"/>
                          <a:endCxn id="251" idx="2"/>
                        </p:cNvCxnSpPr>
                        <p:nvPr/>
                      </p:nvCxnSpPr>
                      <p:spPr>
                        <a:xfrm flipH="1" rot="5400000">
                          <a:off x="4609794" y="1096625"/>
                          <a:ext cx="384000" cy="1138500"/>
                        </a:xfrm>
                        <a:prstGeom prst="bentConnector3">
                          <a:avLst>
                            <a:gd fmla="val 50000" name="adj1"/>
                          </a:avLst>
                        </a:prstGeom>
                        <a:noFill/>
                        <a:ln cap="flat" cmpd="sng" w="9525">
                          <a:solidFill>
                            <a:schemeClr val="accent1"/>
                          </a:solidFill>
                          <a:prstDash val="solid"/>
                          <a:miter lim="800000"/>
                          <a:headEnd len="sm" w="sm" type="none"/>
                          <a:tailEnd len="sm" w="sm" type="none"/>
                        </a:ln>
                      </p:spPr>
                    </p:cxnSp>
                  </p:grpSp>
                  <p:cxnSp>
                    <p:nvCxnSpPr>
                      <p:cNvPr id="268" name="Google Shape;268;p14"/>
                      <p:cNvCxnSpPr>
                        <a:stCxn id="263" idx="0"/>
                        <a:endCxn id="251" idx="2"/>
                      </p:cNvCxnSpPr>
                      <p:nvPr/>
                    </p:nvCxnSpPr>
                    <p:spPr>
                      <a:xfrm flipH="1" rot="5400000">
                        <a:off x="5351937" y="354227"/>
                        <a:ext cx="376200" cy="2615100"/>
                      </a:xfrm>
                      <a:prstGeom prst="bentConnector3">
                        <a:avLst>
                          <a:gd fmla="val 50000" name="adj1"/>
                        </a:avLst>
                      </a:prstGeom>
                      <a:noFill/>
                      <a:ln cap="flat" cmpd="sng" w="9525">
                        <a:solidFill>
                          <a:schemeClr val="accent1"/>
                        </a:solidFill>
                        <a:prstDash val="solid"/>
                        <a:miter lim="800000"/>
                        <a:headEnd len="sm" w="sm" type="none"/>
                        <a:tailEnd len="sm" w="sm" type="none"/>
                      </a:ln>
                    </p:spPr>
                  </p:cxnSp>
                </p:grpSp>
                <p:cxnSp>
                  <p:nvCxnSpPr>
                    <p:cNvPr id="269" name="Google Shape;269;p14"/>
                    <p:cNvCxnSpPr>
                      <a:stCxn id="242" idx="0"/>
                      <a:endCxn id="251" idx="2"/>
                    </p:cNvCxnSpPr>
                    <p:nvPr/>
                  </p:nvCxnSpPr>
                  <p:spPr>
                    <a:xfrm flipH="1" rot="5400000">
                      <a:off x="6102295" y="-396223"/>
                      <a:ext cx="376200" cy="4116000"/>
                    </a:xfrm>
                    <a:prstGeom prst="bentConnector3">
                      <a:avLst>
                        <a:gd fmla="val 50000" name="adj1"/>
                      </a:avLst>
                    </a:prstGeom>
                    <a:noFill/>
                    <a:ln cap="flat" cmpd="sng" w="9525">
                      <a:solidFill>
                        <a:schemeClr val="accent1"/>
                      </a:solidFill>
                      <a:prstDash val="solid"/>
                      <a:miter lim="800000"/>
                      <a:headEnd len="sm" w="sm" type="none"/>
                      <a:tailEnd len="sm" w="sm" type="none"/>
                    </a:ln>
                  </p:spPr>
                </p:cxnSp>
              </p:grpSp>
              <p:grpSp>
                <p:nvGrpSpPr>
                  <p:cNvPr id="270" name="Google Shape;270;p14"/>
                  <p:cNvGrpSpPr/>
                  <p:nvPr/>
                </p:nvGrpSpPr>
                <p:grpSpPr>
                  <a:xfrm>
                    <a:off x="202308" y="2183956"/>
                    <a:ext cx="1249356" cy="3258697"/>
                    <a:chOff x="49908" y="2031556"/>
                    <a:chExt cx="1249356" cy="3258697"/>
                  </a:xfrm>
                </p:grpSpPr>
                <p:grpSp>
                  <p:nvGrpSpPr>
                    <p:cNvPr id="271" name="Google Shape;271;p14"/>
                    <p:cNvGrpSpPr/>
                    <p:nvPr/>
                  </p:nvGrpSpPr>
                  <p:grpSpPr>
                    <a:xfrm>
                      <a:off x="49908" y="2031556"/>
                      <a:ext cx="1249356" cy="3258697"/>
                      <a:chOff x="49908" y="2031556"/>
                      <a:chExt cx="1249356" cy="3258697"/>
                    </a:xfrm>
                  </p:grpSpPr>
                  <p:grpSp>
                    <p:nvGrpSpPr>
                      <p:cNvPr id="272" name="Google Shape;272;p14"/>
                      <p:cNvGrpSpPr/>
                      <p:nvPr/>
                    </p:nvGrpSpPr>
                    <p:grpSpPr>
                      <a:xfrm>
                        <a:off x="125149" y="2534332"/>
                        <a:ext cx="1174115" cy="2755921"/>
                        <a:chOff x="258855" y="2658523"/>
                        <a:chExt cx="947457" cy="1949120"/>
                      </a:xfrm>
                    </p:grpSpPr>
                    <p:sp>
                      <p:nvSpPr>
                        <p:cNvPr id="273" name="Google Shape;273;p14"/>
                        <p:cNvSpPr/>
                        <p:nvPr/>
                      </p:nvSpPr>
                      <p:spPr>
                        <a:xfrm>
                          <a:off x="270322" y="2658523"/>
                          <a:ext cx="935990" cy="431800"/>
                        </a:xfrm>
                        <a:prstGeom prst="ellipse">
                          <a:avLst/>
                        </a:prstGeom>
                        <a:solidFill>
                          <a:schemeClr val="accent1"/>
                        </a:solidFill>
                        <a:ln cap="flat" cmpd="sng" w="12700">
                          <a:solidFill>
                            <a:srgbClr val="42719B"/>
                          </a:solidFill>
                          <a:prstDash val="solid"/>
                          <a:miter lim="800000"/>
                          <a:headEnd len="sm" w="sm" type="none"/>
                          <a:tailEnd len="sm" w="sm" type="none"/>
                        </a:ln>
                      </p:spPr>
                      <p:txBody>
                        <a:bodyPr anchorCtr="0" anchor="ctr" bIns="45700" lIns="91425" spcFirstLastPara="1" rIns="91425" wrap="square" tIns="45700">
                          <a:noAutofit/>
                        </a:bodyPr>
                        <a:lstStyle/>
                        <a:p>
                          <a:pPr indent="0" lvl="0" marL="0" marR="0" rtl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b="1" i="0" lang="es-MX" sz="800" u="none" cap="none" strike="noStrike">
                              <a:solidFill>
                                <a:schemeClr val="dk1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Duplicidad de gastos por diversidad de programas sociales</a:t>
                          </a:r>
                          <a:endParaRPr b="1" i="0" sz="800" u="none" cap="none" strike="noStrike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p:txBody>
                    </p:sp>
                    <p:sp>
                      <p:nvSpPr>
                        <p:cNvPr id="274" name="Google Shape;274;p14"/>
                        <p:cNvSpPr/>
                        <p:nvPr/>
                      </p:nvSpPr>
                      <p:spPr>
                        <a:xfrm>
                          <a:off x="260598" y="3164296"/>
                          <a:ext cx="935990" cy="431800"/>
                        </a:xfrm>
                        <a:prstGeom prst="ellipse">
                          <a:avLst/>
                        </a:prstGeom>
                        <a:solidFill>
                          <a:schemeClr val="accent1"/>
                        </a:solidFill>
                        <a:ln cap="flat" cmpd="sng" w="12700">
                          <a:solidFill>
                            <a:srgbClr val="42719B"/>
                          </a:solidFill>
                          <a:prstDash val="solid"/>
                          <a:miter lim="800000"/>
                          <a:headEnd len="sm" w="sm" type="none"/>
                          <a:tailEnd len="sm" w="sm" type="none"/>
                        </a:ln>
                      </p:spPr>
                      <p:txBody>
                        <a:bodyPr anchorCtr="0" anchor="ctr" bIns="45700" lIns="91425" spcFirstLastPara="1" rIns="91425" wrap="square" tIns="45700">
                          <a:noAutofit/>
                        </a:bodyPr>
                        <a:lstStyle/>
                        <a:p>
                          <a:pPr indent="0" lvl="0" marL="0" marR="0" rtl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b="1" i="0" lang="es-MX" sz="800" u="none" cap="none" strike="noStrike">
                              <a:solidFill>
                                <a:schemeClr val="dk1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Asignación limitada de presupuesto en salud</a:t>
                          </a:r>
                          <a:endParaRPr b="1" i="0" sz="800" u="none" cap="none" strike="noStrike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p:txBody>
                    </p:sp>
                    <p:sp>
                      <p:nvSpPr>
                        <p:cNvPr id="275" name="Google Shape;275;p14"/>
                        <p:cNvSpPr/>
                        <p:nvPr/>
                      </p:nvSpPr>
                      <p:spPr>
                        <a:xfrm>
                          <a:off x="260597" y="3670069"/>
                          <a:ext cx="935990" cy="431800"/>
                        </a:xfrm>
                        <a:prstGeom prst="ellipse">
                          <a:avLst/>
                        </a:prstGeom>
                        <a:solidFill>
                          <a:schemeClr val="accent1"/>
                        </a:solidFill>
                        <a:ln cap="flat" cmpd="sng" w="12700">
                          <a:solidFill>
                            <a:srgbClr val="42719B"/>
                          </a:solidFill>
                          <a:prstDash val="solid"/>
                          <a:miter lim="800000"/>
                          <a:headEnd len="sm" w="sm" type="none"/>
                          <a:tailEnd len="sm" w="sm" type="none"/>
                        </a:ln>
                      </p:spPr>
                      <p:txBody>
                        <a:bodyPr anchorCtr="0" anchor="ctr" bIns="45700" lIns="91425" spcFirstLastPara="1" rIns="91425" wrap="square" tIns="45700">
                          <a:noAutofit/>
                        </a:bodyPr>
                        <a:lstStyle/>
                        <a:p>
                          <a:pPr indent="0" lvl="0" marL="0" marR="0" rtl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b="1" i="0" lang="es-MX" sz="800" u="none" cap="none" strike="noStrike">
                              <a:solidFill>
                                <a:schemeClr val="dk1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Nulo o bajo financiamiento de nivel estatal</a:t>
                          </a:r>
                          <a:endParaRPr b="1" i="0" sz="800" u="none" cap="none" strike="noStrike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p:txBody>
                    </p:sp>
                    <p:sp>
                      <p:nvSpPr>
                        <p:cNvPr id="276" name="Google Shape;276;p14"/>
                        <p:cNvSpPr/>
                        <p:nvPr/>
                      </p:nvSpPr>
                      <p:spPr>
                        <a:xfrm>
                          <a:off x="258855" y="4175843"/>
                          <a:ext cx="935990" cy="431800"/>
                        </a:xfrm>
                        <a:prstGeom prst="ellipse">
                          <a:avLst/>
                        </a:prstGeom>
                        <a:solidFill>
                          <a:schemeClr val="accent1"/>
                        </a:solidFill>
                        <a:ln cap="flat" cmpd="sng" w="12700">
                          <a:solidFill>
                            <a:srgbClr val="42719B"/>
                          </a:solidFill>
                          <a:prstDash val="solid"/>
                          <a:miter lim="800000"/>
                          <a:headEnd len="sm" w="sm" type="none"/>
                          <a:tailEnd len="sm" w="sm" type="none"/>
                        </a:ln>
                      </p:spPr>
                      <p:txBody>
                        <a:bodyPr anchorCtr="0" anchor="ctr" bIns="45700" lIns="91425" spcFirstLastPara="1" rIns="91425" wrap="square" tIns="45700">
                          <a:noAutofit/>
                        </a:bodyPr>
                        <a:lstStyle/>
                        <a:p>
                          <a:pPr indent="0" lvl="0" marL="0" marR="0" rtl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b="1" i="0" lang="es-MX" sz="650" u="none" cap="none" strike="noStrike">
                              <a:solidFill>
                                <a:schemeClr val="dk1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Limitado alcance  del Seguro Popular en intervenciones y gastos catastróficos</a:t>
                          </a:r>
                          <a:endParaRPr b="1" i="0" sz="650" u="none" cap="none" strike="noStrike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p:txBody>
                    </p:sp>
                  </p:grpSp>
                  <p:cxnSp>
                    <p:nvCxnSpPr>
                      <p:cNvPr id="277" name="Google Shape;277;p14"/>
                      <p:cNvCxnSpPr>
                        <a:stCxn id="261" idx="1"/>
                        <a:endCxn id="276" idx="2"/>
                      </p:cNvCxnSpPr>
                      <p:nvPr/>
                    </p:nvCxnSpPr>
                    <p:spPr>
                      <a:xfrm>
                        <a:off x="50007" y="2031689"/>
                        <a:ext cx="75000" cy="2953200"/>
                      </a:xfrm>
                      <a:prstGeom prst="bentConnector3">
                        <a:avLst>
                          <a:gd fmla="val -129929" name="adj1"/>
                        </a:avLst>
                      </a:prstGeom>
                      <a:noFill/>
                      <a:ln cap="flat" cmpd="sng" w="9525">
                        <a:solidFill>
                          <a:schemeClr val="accent1"/>
                        </a:solidFill>
                        <a:prstDash val="solid"/>
                        <a:miter lim="800000"/>
                        <a:headEnd len="sm" w="sm" type="none"/>
                        <a:tailEnd len="sm" w="sm" type="none"/>
                      </a:ln>
                    </p:spPr>
                  </p:cxnSp>
                  <p:cxnSp>
                    <p:nvCxnSpPr>
                      <p:cNvPr id="278" name="Google Shape;278;p14"/>
                      <p:cNvCxnSpPr>
                        <a:stCxn id="275" idx="2"/>
                        <a:endCxn id="261" idx="1"/>
                      </p:cNvCxnSpPr>
                      <p:nvPr/>
                    </p:nvCxnSpPr>
                    <p:spPr>
                      <a:xfrm rot="10800000">
                        <a:off x="49908" y="2031556"/>
                        <a:ext cx="77400" cy="2238300"/>
                      </a:xfrm>
                      <a:prstGeom prst="bentConnector3">
                        <a:avLst>
                          <a:gd fmla="val 226301" name="adj1"/>
                        </a:avLst>
                      </a:prstGeom>
                      <a:noFill/>
                      <a:ln cap="flat" cmpd="sng" w="9525">
                        <a:solidFill>
                          <a:schemeClr val="accent1"/>
                        </a:solidFill>
                        <a:prstDash val="solid"/>
                        <a:miter lim="800000"/>
                        <a:headEnd len="sm" w="sm" type="none"/>
                        <a:tailEnd len="sm" w="sm" type="none"/>
                      </a:ln>
                    </p:spPr>
                  </p:cxnSp>
                </p:grpSp>
                <p:cxnSp>
                  <p:nvCxnSpPr>
                    <p:cNvPr id="279" name="Google Shape;279;p14"/>
                    <p:cNvCxnSpPr>
                      <a:stCxn id="274" idx="2"/>
                      <a:endCxn id="261" idx="1"/>
                    </p:cNvCxnSpPr>
                    <p:nvPr/>
                  </p:nvCxnSpPr>
                  <p:spPr>
                    <a:xfrm rot="10800000">
                      <a:off x="49909" y="2031628"/>
                      <a:ext cx="77400" cy="1523100"/>
                    </a:xfrm>
                    <a:prstGeom prst="bentConnector3">
                      <a:avLst>
                        <a:gd fmla="val 426531" name="adj1"/>
                      </a:avLst>
                    </a:prstGeom>
                    <a:noFill/>
                    <a:ln cap="flat" cmpd="sng" w="9525">
                      <a:solidFill>
                        <a:schemeClr val="accent1"/>
                      </a:solidFill>
                      <a:prstDash val="solid"/>
                      <a:miter lim="800000"/>
                      <a:headEnd len="sm" w="sm" type="none"/>
                      <a:tailEnd len="sm" w="sm" type="none"/>
                    </a:ln>
                  </p:spPr>
                </p:cxnSp>
                <p:cxnSp>
                  <p:nvCxnSpPr>
                    <p:cNvPr id="280" name="Google Shape;280;p14"/>
                    <p:cNvCxnSpPr>
                      <a:stCxn id="273" idx="2"/>
                      <a:endCxn id="261" idx="1"/>
                    </p:cNvCxnSpPr>
                    <p:nvPr/>
                  </p:nvCxnSpPr>
                  <p:spPr>
                    <a:xfrm rot="10800000">
                      <a:off x="49959" y="2031700"/>
                      <a:ext cx="89400" cy="807900"/>
                    </a:xfrm>
                    <a:prstGeom prst="bentConnector3">
                      <a:avLst>
                        <a:gd fmla="val 379827" name="adj1"/>
                      </a:avLst>
                    </a:prstGeom>
                    <a:noFill/>
                    <a:ln cap="flat" cmpd="sng" w="9525">
                      <a:solidFill>
                        <a:schemeClr val="accent1"/>
                      </a:solidFill>
                      <a:prstDash val="solid"/>
                      <a:miter lim="800000"/>
                      <a:headEnd len="sm" w="sm" type="none"/>
                      <a:tailEnd len="sm" w="sm" type="none"/>
                    </a:ln>
                  </p:spPr>
                </p:cxnSp>
              </p:grpSp>
            </p:grpSp>
            <p:grpSp>
              <p:nvGrpSpPr>
                <p:cNvPr id="281" name="Google Shape;281;p14"/>
                <p:cNvGrpSpPr/>
                <p:nvPr/>
              </p:nvGrpSpPr>
              <p:grpSpPr>
                <a:xfrm>
                  <a:off x="1683131" y="2176653"/>
                  <a:ext cx="1247256" cy="3223525"/>
                  <a:chOff x="52008" y="2066728"/>
                  <a:chExt cx="1247256" cy="3223525"/>
                </a:xfrm>
              </p:grpSpPr>
              <p:grpSp>
                <p:nvGrpSpPr>
                  <p:cNvPr id="282" name="Google Shape;282;p14"/>
                  <p:cNvGrpSpPr/>
                  <p:nvPr/>
                </p:nvGrpSpPr>
                <p:grpSpPr>
                  <a:xfrm>
                    <a:off x="52008" y="2066818"/>
                    <a:ext cx="1247256" cy="3223435"/>
                    <a:chOff x="52008" y="2066818"/>
                    <a:chExt cx="1247256" cy="3223435"/>
                  </a:xfrm>
                </p:grpSpPr>
                <p:grpSp>
                  <p:nvGrpSpPr>
                    <p:cNvPr id="283" name="Google Shape;283;p14"/>
                    <p:cNvGrpSpPr/>
                    <p:nvPr/>
                  </p:nvGrpSpPr>
                  <p:grpSpPr>
                    <a:xfrm>
                      <a:off x="125149" y="2534332"/>
                      <a:ext cx="1174115" cy="2755921"/>
                      <a:chOff x="258855" y="2658523"/>
                      <a:chExt cx="947457" cy="1949120"/>
                    </a:xfrm>
                  </p:grpSpPr>
                  <p:sp>
                    <p:nvSpPr>
                      <p:cNvPr id="284" name="Google Shape;284;p14"/>
                      <p:cNvSpPr/>
                      <p:nvPr/>
                    </p:nvSpPr>
                    <p:spPr>
                      <a:xfrm>
                        <a:off x="270322" y="2658523"/>
                        <a:ext cx="935990" cy="431800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cap="flat" cmpd="sng" w="12700">
                        <a:solidFill>
                          <a:srgbClr val="42719B"/>
                        </a:solidFill>
                        <a:prstDash val="solid"/>
                        <a:miter lim="800000"/>
                        <a:headEnd len="sm" w="sm" type="none"/>
                        <a:tailEnd len="sm" w="sm" type="none"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b="1" i="0" lang="es-MX" sz="800" u="none" cap="none" strike="noStrike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Inadecuada distribución de especialistas</a:t>
                        </a:r>
                        <a:endParaRPr/>
                      </a:p>
                    </p:txBody>
                  </p:sp>
                  <p:sp>
                    <p:nvSpPr>
                      <p:cNvPr id="285" name="Google Shape;285;p14"/>
                      <p:cNvSpPr/>
                      <p:nvPr/>
                    </p:nvSpPr>
                    <p:spPr>
                      <a:xfrm>
                        <a:off x="260598" y="3164296"/>
                        <a:ext cx="935990" cy="431800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cap="flat" cmpd="sng" w="12700">
                        <a:solidFill>
                          <a:srgbClr val="42719B"/>
                        </a:solidFill>
                        <a:prstDash val="solid"/>
                        <a:miter lim="800000"/>
                        <a:headEnd len="sm" w="sm" type="none"/>
                        <a:tailEnd len="sm" w="sm" type="none"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b="1" i="0" lang="es-MX" sz="700" u="none" cap="none" strike="noStrike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Ausentismo justificado por Condiciones Generales de Trabajo</a:t>
                        </a:r>
                        <a:endParaRPr/>
                      </a:p>
                    </p:txBody>
                  </p:sp>
                  <p:sp>
                    <p:nvSpPr>
                      <p:cNvPr id="286" name="Google Shape;286;p14"/>
                      <p:cNvSpPr/>
                      <p:nvPr/>
                    </p:nvSpPr>
                    <p:spPr>
                      <a:xfrm>
                        <a:off x="260597" y="3670069"/>
                        <a:ext cx="935990" cy="431800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cap="flat" cmpd="sng" w="12700">
                        <a:solidFill>
                          <a:srgbClr val="42719B"/>
                        </a:solidFill>
                        <a:prstDash val="solid"/>
                        <a:miter lim="800000"/>
                        <a:headEnd len="sm" w="sm" type="none"/>
                        <a:tailEnd len="sm" w="sm" type="none"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b="1" i="0" lang="es-MX" sz="700" u="none" cap="none" strike="noStrike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Limitada oferta de plazas para la formación de especialistas </a:t>
                        </a:r>
                        <a:endParaRPr/>
                      </a:p>
                    </p:txBody>
                  </p:sp>
                  <p:sp>
                    <p:nvSpPr>
                      <p:cNvPr id="287" name="Google Shape;287;p14"/>
                      <p:cNvSpPr/>
                      <p:nvPr/>
                    </p:nvSpPr>
                    <p:spPr>
                      <a:xfrm>
                        <a:off x="258855" y="4175843"/>
                        <a:ext cx="935990" cy="431800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cap="flat" cmpd="sng" w="12700">
                        <a:solidFill>
                          <a:srgbClr val="42719B"/>
                        </a:solidFill>
                        <a:prstDash val="solid"/>
                        <a:miter lim="800000"/>
                        <a:headEnd len="sm" w="sm" type="none"/>
                        <a:tailEnd len="sm" w="sm" type="none"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b="1" i="0" lang="es-MX" sz="700" u="none" cap="none" strike="noStrike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Formación de especialistas no acorde a comportamiento epidemiológico</a:t>
                        </a:r>
                        <a:endParaRPr/>
                      </a:p>
                    </p:txBody>
                  </p:sp>
                </p:grpSp>
                <p:cxnSp>
                  <p:nvCxnSpPr>
                    <p:cNvPr id="288" name="Google Shape;288;p14"/>
                    <p:cNvCxnSpPr>
                      <a:stCxn id="262" idx="1"/>
                      <a:endCxn id="287" idx="2"/>
                    </p:cNvCxnSpPr>
                    <p:nvPr/>
                  </p:nvCxnSpPr>
                  <p:spPr>
                    <a:xfrm>
                      <a:off x="52014" y="2066818"/>
                      <a:ext cx="73200" cy="2918100"/>
                    </a:xfrm>
                    <a:prstGeom prst="bentConnector3">
                      <a:avLst>
                        <a:gd fmla="val -126983" name="adj1"/>
                      </a:avLst>
                    </a:prstGeom>
                    <a:noFill/>
                    <a:ln cap="flat" cmpd="sng" w="9525">
                      <a:solidFill>
                        <a:schemeClr val="accent1"/>
                      </a:solidFill>
                      <a:prstDash val="solid"/>
                      <a:miter lim="800000"/>
                      <a:headEnd len="sm" w="sm" type="none"/>
                      <a:tailEnd len="sm" w="sm" type="none"/>
                    </a:ln>
                  </p:spPr>
                </p:cxnSp>
                <p:cxnSp>
                  <p:nvCxnSpPr>
                    <p:cNvPr id="289" name="Google Shape;289;p14"/>
                    <p:cNvCxnSpPr>
                      <a:stCxn id="286" idx="2"/>
                      <a:endCxn id="262" idx="1"/>
                    </p:cNvCxnSpPr>
                    <p:nvPr/>
                  </p:nvCxnSpPr>
                  <p:spPr>
                    <a:xfrm rot="10800000">
                      <a:off x="52008" y="2066956"/>
                      <a:ext cx="75300" cy="2202900"/>
                    </a:xfrm>
                    <a:prstGeom prst="bentConnector3">
                      <a:avLst>
                        <a:gd fmla="val 223342" name="adj1"/>
                      </a:avLst>
                    </a:prstGeom>
                    <a:noFill/>
                    <a:ln cap="flat" cmpd="sng" w="9525">
                      <a:solidFill>
                        <a:schemeClr val="accent1"/>
                      </a:solidFill>
                      <a:prstDash val="solid"/>
                      <a:miter lim="800000"/>
                      <a:headEnd len="sm" w="sm" type="none"/>
                      <a:tailEnd len="sm" w="sm" type="none"/>
                    </a:ln>
                  </p:spPr>
                </p:cxnSp>
              </p:grpSp>
              <p:cxnSp>
                <p:nvCxnSpPr>
                  <p:cNvPr id="290" name="Google Shape;290;p14"/>
                  <p:cNvCxnSpPr>
                    <a:stCxn id="285" idx="2"/>
                    <a:endCxn id="262" idx="1"/>
                  </p:cNvCxnSpPr>
                  <p:nvPr/>
                </p:nvCxnSpPr>
                <p:spPr>
                  <a:xfrm rot="10800000">
                    <a:off x="52009" y="2066728"/>
                    <a:ext cx="75300" cy="1488000"/>
                  </a:xfrm>
                  <a:prstGeom prst="bentConnector3">
                    <a:avLst>
                      <a:gd fmla="val 2392812" name="adj1"/>
                    </a:avLst>
                  </a:prstGeom>
                  <a:noFill/>
                  <a:ln cap="flat" cmpd="sng" w="9525">
                    <a:solidFill>
                      <a:schemeClr val="accent1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</p:cxnSp>
              <p:cxnSp>
                <p:nvCxnSpPr>
                  <p:cNvPr id="291" name="Google Shape;291;p14"/>
                  <p:cNvCxnSpPr>
                    <a:stCxn id="284" idx="2"/>
                    <a:endCxn id="262" idx="1"/>
                  </p:cNvCxnSpPr>
                  <p:nvPr/>
                </p:nvCxnSpPr>
                <p:spPr>
                  <a:xfrm rot="10800000">
                    <a:off x="52059" y="2066800"/>
                    <a:ext cx="87300" cy="772800"/>
                  </a:xfrm>
                  <a:prstGeom prst="bentConnector3">
                    <a:avLst>
                      <a:gd fmla="val 2076499" name="adj1"/>
                    </a:avLst>
                  </a:prstGeom>
                  <a:noFill/>
                  <a:ln cap="flat" cmpd="sng" w="9525">
                    <a:solidFill>
                      <a:schemeClr val="accent1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</p:cxnSp>
            </p:grpSp>
          </p:grpSp>
        </p:grpSp>
        <p:sp>
          <p:nvSpPr>
            <p:cNvPr id="292" name="Google Shape;292;p14"/>
            <p:cNvSpPr/>
            <p:nvPr/>
          </p:nvSpPr>
          <p:spPr>
            <a:xfrm>
              <a:off x="1756272" y="5504771"/>
              <a:ext cx="1159905" cy="610535"/>
            </a:xfrm>
            <a:prstGeom prst="ellipse">
              <a:avLst/>
            </a:prstGeom>
            <a:noFill/>
            <a:ln cap="flat" cmpd="sng" w="12700">
              <a:solidFill>
                <a:srgbClr val="42719B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s-MX" sz="7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Desequilibrio en el crecimiento de la población y del de servicios</a:t>
              </a:r>
              <a:endParaRPr/>
            </a:p>
          </p:txBody>
        </p:sp>
      </p:grpSp>
      <p:cxnSp>
        <p:nvCxnSpPr>
          <p:cNvPr id="293" name="Google Shape;293;p14"/>
          <p:cNvCxnSpPr>
            <a:stCxn id="292" idx="2"/>
            <a:endCxn id="262" idx="1"/>
          </p:cNvCxnSpPr>
          <p:nvPr/>
        </p:nvCxnSpPr>
        <p:spPr>
          <a:xfrm rot="10800000">
            <a:off x="1683072" y="2176739"/>
            <a:ext cx="73200" cy="3633300"/>
          </a:xfrm>
          <a:prstGeom prst="bentConnector3">
            <a:avLst>
              <a:gd fmla="val 230033" name="adj1"/>
            </a:avLst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grpSp>
        <p:nvGrpSpPr>
          <p:cNvPr id="294" name="Google Shape;294;p14"/>
          <p:cNvGrpSpPr/>
          <p:nvPr/>
        </p:nvGrpSpPr>
        <p:grpSpPr>
          <a:xfrm>
            <a:off x="3857025" y="2501963"/>
            <a:ext cx="2985970" cy="857373"/>
            <a:chOff x="3857025" y="2501963"/>
            <a:chExt cx="2985970" cy="857373"/>
          </a:xfrm>
        </p:grpSpPr>
        <p:sp>
          <p:nvSpPr>
            <p:cNvPr id="295" name="Google Shape;295;p14"/>
            <p:cNvSpPr/>
            <p:nvPr/>
          </p:nvSpPr>
          <p:spPr>
            <a:xfrm>
              <a:off x="4543425" y="2524076"/>
              <a:ext cx="119063" cy="81012"/>
            </a:xfrm>
            <a:custGeom>
              <a:rect b="b" l="l" r="r" t="t"/>
              <a:pathLst>
                <a:path extrusionOk="0" h="81012" w="119063">
                  <a:moveTo>
                    <a:pt x="0" y="71487"/>
                  </a:moveTo>
                  <a:cubicBezTo>
                    <a:pt x="28178" y="34974"/>
                    <a:pt x="56356" y="-1539"/>
                    <a:pt x="76200" y="49"/>
                  </a:cubicBezTo>
                  <a:cubicBezTo>
                    <a:pt x="96044" y="1636"/>
                    <a:pt x="107553" y="41324"/>
                    <a:pt x="119063" y="81012"/>
                  </a:cubicBezTo>
                </a:path>
              </a:pathLst>
            </a:custGeom>
            <a:noFill/>
            <a:ln cap="flat" cmpd="sng" w="12700">
              <a:solidFill>
                <a:srgbClr val="42719B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96" name="Google Shape;296;p14"/>
            <p:cNvCxnSpPr>
              <a:stCxn id="295" idx="0"/>
            </p:cNvCxnSpPr>
            <p:nvPr/>
          </p:nvCxnSpPr>
          <p:spPr>
            <a:xfrm rot="10800000">
              <a:off x="3857025" y="2501963"/>
              <a:ext cx="686400" cy="93600"/>
            </a:xfrm>
            <a:prstGeom prst="bentConnector4">
              <a:avLst>
                <a:gd fmla="val 15265" name="adj1"/>
                <a:gd fmla="val 1714" name="adj2"/>
              </a:avLst>
            </a:prstGeom>
            <a:noFill/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297" name="Google Shape;297;p14"/>
            <p:cNvSpPr/>
            <p:nvPr/>
          </p:nvSpPr>
          <p:spPr>
            <a:xfrm>
              <a:off x="6024332" y="3242624"/>
              <a:ext cx="119063" cy="81012"/>
            </a:xfrm>
            <a:custGeom>
              <a:rect b="b" l="l" r="r" t="t"/>
              <a:pathLst>
                <a:path extrusionOk="0" h="81012" w="119063">
                  <a:moveTo>
                    <a:pt x="0" y="71487"/>
                  </a:moveTo>
                  <a:cubicBezTo>
                    <a:pt x="28178" y="34974"/>
                    <a:pt x="56356" y="-1539"/>
                    <a:pt x="76200" y="49"/>
                  </a:cubicBezTo>
                  <a:cubicBezTo>
                    <a:pt x="96044" y="1636"/>
                    <a:pt x="107553" y="41324"/>
                    <a:pt x="119063" y="81012"/>
                  </a:cubicBezTo>
                </a:path>
              </a:pathLst>
            </a:custGeom>
            <a:noFill/>
            <a:ln cap="flat" cmpd="sng" w="12700">
              <a:solidFill>
                <a:srgbClr val="42719B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98" name="Google Shape;298;p14"/>
            <p:cNvCxnSpPr>
              <a:stCxn id="295" idx="2"/>
              <a:endCxn id="297" idx="0"/>
            </p:cNvCxnSpPr>
            <p:nvPr/>
          </p:nvCxnSpPr>
          <p:spPr>
            <a:xfrm>
              <a:off x="4662488" y="2605088"/>
              <a:ext cx="1361700" cy="708900"/>
            </a:xfrm>
            <a:prstGeom prst="bentConnector3">
              <a:avLst>
                <a:gd fmla="val 98601" name="adj1"/>
              </a:avLst>
            </a:prstGeom>
            <a:noFill/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99" name="Google Shape;299;p14"/>
            <p:cNvCxnSpPr>
              <a:stCxn id="297" idx="2"/>
            </p:cNvCxnSpPr>
            <p:nvPr/>
          </p:nvCxnSpPr>
          <p:spPr>
            <a:xfrm>
              <a:off x="6143395" y="3323636"/>
              <a:ext cx="699600" cy="35700"/>
            </a:xfrm>
            <a:prstGeom prst="bentConnector2">
              <a:avLst/>
            </a:prstGeom>
            <a:noFill/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300" name="Google Shape;300;p14"/>
          <p:cNvSpPr txBox="1"/>
          <p:nvPr/>
        </p:nvSpPr>
        <p:spPr>
          <a:xfrm>
            <a:off x="-1157" y="25457"/>
            <a:ext cx="6765925" cy="24247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Comisión Coordinadora de Institutos Nacionales de Salud y hospitales de Alta Especialidad</a:t>
            </a:r>
            <a:endParaRPr b="0" i="0" sz="9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01" name="Google Shape;301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64760" y="32658"/>
            <a:ext cx="1800200" cy="506015"/>
          </a:xfrm>
          <a:prstGeom prst="rect">
            <a:avLst/>
          </a:prstGeom>
          <a:noFill/>
          <a:ln>
            <a:noFill/>
          </a:ln>
        </p:spPr>
      </p:pic>
      <p:sp>
        <p:nvSpPr>
          <p:cNvPr id="302" name="Google Shape;302;p14"/>
          <p:cNvSpPr txBox="1"/>
          <p:nvPr/>
        </p:nvSpPr>
        <p:spPr>
          <a:xfrm>
            <a:off x="-853885" y="6642556"/>
            <a:ext cx="3132316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JULIO 18 2019 DEFINITIVO   </a:t>
            </a:r>
            <a:endParaRPr b="1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