
<file path=[Content_Types].xml><?xml version="1.0" encoding="utf-8"?>
<Types xmlns="http://schemas.openxmlformats.org/package/2006/content-types">
  <Default ContentType="image/jpeg" Extension="jpg"/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</p:sldIdLst>
  <p:sldSz cy="6858000" cx="9144000"/>
  <p:notesSz cx="7010400" cy="92964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216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/>
          <p:nvPr>
            <p:ph idx="1" type="body"/>
          </p:nvPr>
        </p:nvSpPr>
        <p:spPr>
          <a:xfrm>
            <a:off x="701025" y="4415775"/>
            <a:ext cx="5608300" cy="4183375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1:notes"/>
          <p:cNvSpPr/>
          <p:nvPr>
            <p:ph idx="2" type="sldImg"/>
          </p:nvPr>
        </p:nvSpPr>
        <p:spPr>
          <a:xfrm>
            <a:off x="1168625" y="697225"/>
            <a:ext cx="4673825" cy="348615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iapositiva de título" type="title">
  <p:cSld name="TITL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2"/>
          <p:cNvSpPr txBox="1"/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3" name="Google Shape;13;p2"/>
          <p:cNvSpPr txBox="1"/>
          <p:nvPr>
            <p:ph idx="1" type="subTitle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ctr"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SzPts val="3200"/>
              <a:buNone/>
              <a:defRPr>
                <a:solidFill>
                  <a:srgbClr val="888888"/>
                </a:solidFill>
              </a:defRPr>
            </a:lvl1pPr>
            <a:lvl2pPr lvl="1" algn="ctr"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SzPts val="2800"/>
              <a:buNone/>
              <a:defRPr>
                <a:solidFill>
                  <a:srgbClr val="888888"/>
                </a:solidFill>
              </a:defRPr>
            </a:lvl2pPr>
            <a:lvl3pPr lvl="2" algn="ctr"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>
                <a:solidFill>
                  <a:srgbClr val="888888"/>
                </a:solidFill>
              </a:defRPr>
            </a:lvl3pPr>
            <a:lvl4pPr lvl="3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4pPr>
            <a:lvl5pPr lvl="4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5pPr>
            <a:lvl6pPr lvl="5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6pPr>
            <a:lvl7pPr lvl="6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7pPr>
            <a:lvl8pPr lvl="7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8pPr>
            <a:lvl9pPr lvl="8" algn="ctr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14" name="Google Shape;14;p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5" name="Google Shape;15;p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6" name="Google Shape;16;p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texto vertical" type="vertTx">
  <p:cSld name="VERTICAL_TEXT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0" name="Google Shape;70;p11"/>
          <p:cNvSpPr txBox="1"/>
          <p:nvPr>
            <p:ph idx="1" type="body"/>
          </p:nvPr>
        </p:nvSpPr>
        <p:spPr>
          <a:xfrm rot="5400000">
            <a:off x="2309018" y="-251619"/>
            <a:ext cx="4525963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1" name="Google Shape;71;p1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3" name="Google Shape;73;p1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vertical y texto" type="vertTitleAndTx">
  <p:cSld name="VERTICAL_TITLE_AND_VERTICAL_TEXT"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2"/>
          <p:cNvSpPr txBox="1"/>
          <p:nvPr>
            <p:ph type="title"/>
          </p:nvPr>
        </p:nvSpPr>
        <p:spPr>
          <a:xfrm rot="5400000">
            <a:off x="4732337" y="2171700"/>
            <a:ext cx="5851525" cy="20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6" name="Google Shape;76;p12"/>
          <p:cNvSpPr txBox="1"/>
          <p:nvPr>
            <p:ph idx="1" type="body"/>
          </p:nvPr>
        </p:nvSpPr>
        <p:spPr>
          <a:xfrm rot="5400000">
            <a:off x="541338" y="190501"/>
            <a:ext cx="5851525" cy="6019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7" name="Google Shape;77;p12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8" name="Google Shape;78;p12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9" name="Google Shape;79;p12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Título y objetos" type="obj">
  <p:cSld name="OBJEC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3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19" name="Google Shape;19;p3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42900" lvl="0" marL="457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0" name="Google Shape;20;p3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3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2" name="Google Shape;22;p3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cabezado de sección" type="secHead">
  <p:cSld name="SECTION_HEADER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4"/>
          <p:cNvSpPr txBox="1"/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000"/>
              <a:buFont typeface="Calibri"/>
              <a:buNone/>
              <a:defRPr b="1" sz="4000" cap="none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5" name="Google Shape;25;p4"/>
          <p:cNvSpPr txBox="1"/>
          <p:nvPr>
            <p:ph idx="1" type="body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1pPr>
            <a:lvl2pPr indent="-228600" lvl="1" marL="914400" algn="l">
              <a:spcBef>
                <a:spcPts val="36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2pPr>
            <a:lvl3pPr indent="-228600" lvl="2" marL="1371600" algn="l">
              <a:spcBef>
                <a:spcPts val="32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3pPr>
            <a:lvl4pPr indent="-228600" lvl="3" marL="1828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4pPr>
            <a:lvl5pPr indent="-228600" lvl="4" marL="22860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5pPr>
            <a:lvl6pPr indent="-228600" lvl="5" marL="27432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6pPr>
            <a:lvl7pPr indent="-228600" lvl="6" marL="32004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7pPr>
            <a:lvl8pPr indent="-228600" lvl="7" marL="36576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8pPr>
            <a:lvl9pPr indent="-228600" lvl="8" marL="4114800" algn="l">
              <a:spcBef>
                <a:spcPts val="280"/>
              </a:spcBef>
              <a:spcAft>
                <a:spcPts val="0"/>
              </a:spcAft>
              <a:buClr>
                <a:srgbClr val="888888"/>
              </a:buClr>
              <a:buSzPts val="1400"/>
              <a:buNone/>
              <a:defRPr sz="14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6" name="Google Shape;26;p4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4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8" name="Google Shape;28;p4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Dos objetos" type="twoObj">
  <p:cSld name="TWO_OBJECTS">
    <p:spTree>
      <p:nvGrpSpPr>
        <p:cNvPr id="29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5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5"/>
          <p:cNvSpPr txBox="1"/>
          <p:nvPr>
            <p:ph idx="1" type="body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2" name="Google Shape;32;p5"/>
          <p:cNvSpPr txBox="1"/>
          <p:nvPr>
            <p:ph idx="2" type="body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06400" lvl="0" marL="4572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1pPr>
            <a:lvl2pPr indent="-381000" lvl="1" marL="9144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–"/>
              <a:defRPr sz="2400"/>
            </a:lvl2pPr>
            <a:lvl3pPr indent="-355600" lvl="2" marL="1371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3pPr>
            <a:lvl4pPr indent="-342900" lvl="3" marL="1828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 sz="1800"/>
            </a:lvl4pPr>
            <a:lvl5pPr indent="-342900" lvl="4" marL="22860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»"/>
              <a:defRPr sz="1800"/>
            </a:lvl5pPr>
            <a:lvl6pPr indent="-342900" lvl="5" marL="27432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6pPr>
            <a:lvl7pPr indent="-342900" lvl="6" marL="32004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7pPr>
            <a:lvl8pPr indent="-342900" lvl="7" marL="3657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8pPr>
            <a:lvl9pPr indent="-342900" lvl="8" marL="41148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9pPr>
          </a:lstStyle>
          <a:p/>
        </p:txBody>
      </p:sp>
      <p:sp>
        <p:nvSpPr>
          <p:cNvPr id="33" name="Google Shape;33;p5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5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5" name="Google Shape;35;p5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mparación" type="twoTxTwoObj">
  <p:cSld name="TWO_OBJECTS_WITH_TEXT">
    <p:spTree>
      <p:nvGrpSpPr>
        <p:cNvPr id="36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6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8" name="Google Shape;38;p6"/>
          <p:cNvSpPr txBox="1"/>
          <p:nvPr>
            <p:ph idx="1" type="body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9" name="Google Shape;39;p6"/>
          <p:cNvSpPr txBox="1"/>
          <p:nvPr>
            <p:ph idx="2" type="body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0" name="Google Shape;40;p6"/>
          <p:cNvSpPr txBox="1"/>
          <p:nvPr>
            <p:ph idx="3" type="body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41" name="Google Shape;41;p6"/>
          <p:cNvSpPr txBox="1"/>
          <p:nvPr>
            <p:ph idx="4" type="body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381000" lvl="0" marL="4572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1pPr>
            <a:lvl2pPr indent="-355600" lvl="1" marL="914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2pPr>
            <a:lvl3pPr indent="-342900" lvl="2" marL="1371600" algn="l">
              <a:spcBef>
                <a:spcPts val="36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 sz="1800"/>
            </a:lvl3pPr>
            <a:lvl4pPr indent="-330200" lvl="3" marL="1828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–"/>
              <a:defRPr sz="1600"/>
            </a:lvl4pPr>
            <a:lvl5pPr indent="-330200" lvl="4" marL="22860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»"/>
              <a:defRPr sz="1600"/>
            </a:lvl5pPr>
            <a:lvl6pPr indent="-330200" lvl="5" marL="27432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6pPr>
            <a:lvl7pPr indent="-330200" lvl="6" marL="32004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7pPr>
            <a:lvl8pPr indent="-330200" lvl="7" marL="36576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8pPr>
            <a:lvl9pPr indent="-330200" lvl="8" marL="4114800" algn="l"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1600"/>
              <a:buChar char="•"/>
              <a:defRPr sz="1600"/>
            </a:lvl9pPr>
          </a:lstStyle>
          <a:p/>
        </p:txBody>
      </p:sp>
      <p:sp>
        <p:nvSpPr>
          <p:cNvPr id="42" name="Google Shape;42;p6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6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6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Sólo el título" type="titleOnly">
  <p:cSld name="TITLE_ONLY">
    <p:spTree>
      <p:nvGrpSpPr>
        <p:cNvPr id="45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7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7" name="Google Shape;47;p7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7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7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En blanco" type="blank">
  <p:cSld name="BLANK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8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8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3" name="Google Shape;53;p8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Contenido con título" type="objTx">
  <p:cSld name="OBJECT_WITH_CAPTION_TEXT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9"/>
          <p:cNvSpPr txBox="1"/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9"/>
          <p:cNvSpPr txBox="1"/>
          <p:nvPr>
            <p:ph idx="1" type="body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Char char="–"/>
              <a:defRPr sz="2800"/>
            </a:lvl2pPr>
            <a:lvl3pPr indent="-381000" lvl="2" marL="137160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–"/>
              <a:defRPr sz="2000"/>
            </a:lvl4pPr>
            <a:lvl5pPr indent="-355600" lvl="4" marL="22860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»"/>
              <a:defRPr sz="2000"/>
            </a:lvl5pPr>
            <a:lvl6pPr indent="-355600" lvl="5" marL="27432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7" name="Google Shape;57;p9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58" name="Google Shape;58;p9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9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0" name="Google Shape;60;p9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matchingName="Imagen con título" type="picTx">
  <p:cSld name="PICTURE_WITH_CAPTION_TEXT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0"/>
          <p:cNvSpPr txBox="1"/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None/>
              <a:defRPr b="1" sz="2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0"/>
          <p:cNvSpPr/>
          <p:nvPr>
            <p:ph idx="2" type="pic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lvl="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64" name="Google Shape;64;p10"/>
          <p:cNvSpPr txBox="1"/>
          <p:nvPr>
            <p:ph idx="1" type="body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228600" lvl="0" marL="457200" algn="l">
              <a:spcBef>
                <a:spcPts val="28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1pPr>
            <a:lvl2pPr indent="-228600" lvl="1" marL="914400" algn="l">
              <a:spcBef>
                <a:spcPts val="24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2pPr>
            <a:lvl3pPr indent="-228600" lvl="2" marL="1371600" algn="l">
              <a:spcBef>
                <a:spcPts val="2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3pPr>
            <a:lvl4pPr indent="-228600" lvl="3" marL="1828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4pPr>
            <a:lvl5pPr indent="-228600" lvl="4" marL="22860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5pPr>
            <a:lvl6pPr indent="-228600" lvl="5" marL="27432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6pPr>
            <a:lvl7pPr indent="-228600" lvl="6" marL="32004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7pPr>
            <a:lvl8pPr indent="-228600" lvl="7" marL="36576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8pPr>
            <a:lvl9pPr indent="-228600" lvl="8" marL="4114800" algn="l">
              <a:spcBef>
                <a:spcPts val="180"/>
              </a:spcBef>
              <a:spcAft>
                <a:spcPts val="0"/>
              </a:spcAft>
              <a:buClr>
                <a:schemeClr val="dk1"/>
              </a:buClr>
              <a:buSzPts val="900"/>
              <a:buNone/>
              <a:defRPr sz="900"/>
            </a:lvl9pPr>
          </a:lstStyle>
          <a:p/>
        </p:txBody>
      </p:sp>
      <p:sp>
        <p:nvSpPr>
          <p:cNvPr id="65" name="Google Shape;65;p10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0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7" name="Google Shape;67;p10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>
            <a:lvl1pPr indent="-431800" lvl="0" marL="457200" marR="0" rtl="0" algn="l"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b="0" i="0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406400" lvl="1" marL="914400" marR="0" rtl="0" algn="l"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81000" lvl="2" marL="1371600" marR="0" rtl="0" algn="l"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55600" lvl="3" marL="1828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55600" lvl="4" marL="22860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55600" lvl="5" marL="27432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0" type="dt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1"/>
          <p:cNvSpPr txBox="1"/>
          <p:nvPr>
            <p:ph idx="11" type="ftr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1"/>
          <p:cNvSpPr txBox="1"/>
          <p:nvPr>
            <p:ph idx="12" type="sldNum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s-MX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3"/>
          <p:cNvSpPr txBox="1"/>
          <p:nvPr/>
        </p:nvSpPr>
        <p:spPr>
          <a:xfrm>
            <a:off x="1259632" y="880529"/>
            <a:ext cx="5851918" cy="24622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i="0" lang="es-MX" sz="1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PP E022  ″Investigación y Desarrollo Tecnológico en Salud″</a:t>
            </a:r>
            <a:endParaRPr b="1" i="0" sz="1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85" name="Google Shape;85;p13"/>
          <p:cNvGrpSpPr/>
          <p:nvPr/>
        </p:nvGrpSpPr>
        <p:grpSpPr>
          <a:xfrm>
            <a:off x="2125055" y="1150967"/>
            <a:ext cx="4001422" cy="1115575"/>
            <a:chOff x="2124331" y="790927"/>
            <a:chExt cx="3579464" cy="1115575"/>
          </a:xfrm>
        </p:grpSpPr>
        <p:sp>
          <p:nvSpPr>
            <p:cNvPr id="86" name="Google Shape;86;p13"/>
            <p:cNvSpPr/>
            <p:nvPr/>
          </p:nvSpPr>
          <p:spPr>
            <a:xfrm>
              <a:off x="2124331" y="1412752"/>
              <a:ext cx="3563712" cy="493750"/>
            </a:xfrm>
            <a:prstGeom prst="rect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81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81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81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Char char="-"/>
              </a:pPr>
              <a:r>
                <a:rPr b="1" i="0" lang="es-MX" sz="9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Porcentaje de artículos científicos publicados en revistas de impacto alto (S)</a:t>
              </a:r>
              <a:endParaRPr/>
            </a:p>
            <a:p>
              <a:pPr indent="-3175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r>
                <a:t/>
              </a:r>
              <a:endParaRPr b="1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Char char="-"/>
              </a:pPr>
              <a:r>
                <a:rPr b="1" i="0" lang="es-MX" sz="9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Promedio de productos de la investigación por investigador Institucional (S)</a:t>
              </a:r>
              <a:endParaRPr/>
            </a:p>
            <a:p>
              <a:pPr indent="-381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81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81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0" sz="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87" name="Google Shape;87;p13"/>
            <p:cNvSpPr/>
            <p:nvPr/>
          </p:nvSpPr>
          <p:spPr>
            <a:xfrm>
              <a:off x="2141199" y="790927"/>
              <a:ext cx="3562596" cy="504715"/>
            </a:xfrm>
            <a:prstGeom prst="rect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1714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Char char="-"/>
              </a:pPr>
              <a:r>
                <a:rPr b="1" i="0" lang="es-MX" sz="900" u="none" cap="none" strike="noStrike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Porcentaje de investigadores institucionales de alto nivel (A)</a:t>
              </a:r>
              <a:endParaRPr b="1" i="0" sz="9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cxnSp>
        <p:nvCxnSpPr>
          <p:cNvPr id="88" name="Google Shape;88;p13"/>
          <p:cNvCxnSpPr>
            <a:endCxn id="86" idx="0"/>
          </p:cNvCxnSpPr>
          <p:nvPr/>
        </p:nvCxnSpPr>
        <p:spPr>
          <a:xfrm>
            <a:off x="4116361" y="1679492"/>
            <a:ext cx="600" cy="933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89" name="Google Shape;89;p13"/>
          <p:cNvSpPr/>
          <p:nvPr/>
        </p:nvSpPr>
        <p:spPr>
          <a:xfrm>
            <a:off x="227742" y="1052989"/>
            <a:ext cx="1967994" cy="712738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800" u="none" cap="none" strike="noStrike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Contribuir al desarrollo económico incluyente mediante el desarrollo de la investigación científica para  generar conocimiento sobre temas prioritarios en salud</a:t>
            </a:r>
            <a:endParaRPr/>
          </a:p>
        </p:txBody>
      </p:sp>
      <p:sp>
        <p:nvSpPr>
          <p:cNvPr id="90" name="Google Shape;90;p13"/>
          <p:cNvSpPr/>
          <p:nvPr/>
        </p:nvSpPr>
        <p:spPr>
          <a:xfrm>
            <a:off x="250962" y="1772816"/>
            <a:ext cx="1800758" cy="56834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i="1" lang="es-MX" sz="8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rPr>
              <a:t>Los investigadores de las entidades coordinadas por la CCINSHAE generan conocimiento sobre temas prioritarios en salud</a:t>
            </a:r>
            <a:endParaRPr b="1" i="1" sz="800">
              <a:solidFill>
                <a:srgbClr val="366092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1" name="Google Shape;91;p13"/>
          <p:cNvSpPr txBox="1"/>
          <p:nvPr/>
        </p:nvSpPr>
        <p:spPr>
          <a:xfrm>
            <a:off x="13240" y="59002"/>
            <a:ext cx="5713732" cy="33855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Comisión Coordinadora de Institutos Nacionales de Salud y Hospitales de Alta especialidad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 u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Coordinación de Proyectos Estratégicos</a:t>
            </a:r>
            <a:endParaRPr b="1" sz="800" u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2" name="Google Shape;92;p13"/>
          <p:cNvSpPr txBox="1"/>
          <p:nvPr/>
        </p:nvSpPr>
        <p:spPr>
          <a:xfrm>
            <a:off x="1114082" y="477201"/>
            <a:ext cx="5851918" cy="40011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100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Matriz de Indicadores para Resultados 2020 </a:t>
            </a:r>
            <a:r>
              <a:rPr b="1" lang="es-MX" sz="1000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endParaRPr/>
          </a:p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10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3" name="Google Shape;93;p13"/>
          <p:cNvSpPr/>
          <p:nvPr/>
        </p:nvSpPr>
        <p:spPr>
          <a:xfrm>
            <a:off x="6199444" y="1196752"/>
            <a:ext cx="2160240" cy="50471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800"/>
              <a:buFont typeface="Calibri"/>
              <a:buAutoNum type="arabicPeriod"/>
            </a:pPr>
            <a:r>
              <a:rPr b="1" lang="es-MX" sz="8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Los conocimientos generados por los investigadores son utilizados para modificar las condiciones de salud de la población.</a:t>
            </a:r>
            <a:endParaRPr/>
          </a:p>
        </p:txBody>
      </p:sp>
      <p:sp>
        <p:nvSpPr>
          <p:cNvPr id="94" name="Google Shape;94;p13"/>
          <p:cNvSpPr/>
          <p:nvPr/>
        </p:nvSpPr>
        <p:spPr>
          <a:xfrm>
            <a:off x="6189062" y="1628800"/>
            <a:ext cx="2487394" cy="117107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800"/>
              <a:buFont typeface="Calibri"/>
              <a:buAutoNum type="arabicPeriod"/>
            </a:pPr>
            <a:r>
              <a:rPr b="1" lang="es-MX" sz="8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 Los Comités editoriales de revistas arbitradas emiten sus evaluaciones oportunamente.</a:t>
            </a:r>
            <a:endParaRPr/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rgbClr val="4F6128"/>
              </a:buClr>
              <a:buSzPts val="800"/>
              <a:buFont typeface="Calibri"/>
              <a:buAutoNum type="arabicPeriod"/>
            </a:pPr>
            <a:r>
              <a:rPr b="1" lang="es-MX" sz="8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rPr>
              <a:t>Los investigadores institucionales realizan investigación acorde a la agenda prioritaria sectorial para la investigación y el desarrollo tecnológico para la salud.</a:t>
            </a:r>
            <a:endParaRPr/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95" name="Google Shape;95;p13"/>
          <p:cNvCxnSpPr>
            <a:stCxn id="96" idx="2"/>
            <a:endCxn id="97" idx="0"/>
          </p:cNvCxnSpPr>
          <p:nvPr/>
        </p:nvCxnSpPr>
        <p:spPr>
          <a:xfrm>
            <a:off x="4117850" y="5733256"/>
            <a:ext cx="0" cy="1440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98" name="Google Shape;98;p13"/>
          <p:cNvSpPr/>
          <p:nvPr/>
        </p:nvSpPr>
        <p:spPr>
          <a:xfrm>
            <a:off x="7765105" y="4077072"/>
            <a:ext cx="1186844" cy="340431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1" sz="6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50800" lvl="0" marL="88900" marR="0" rtl="0" algn="l">
              <a:spcBef>
                <a:spcPts val="60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1" i="1" sz="600">
              <a:solidFill>
                <a:srgbClr val="4F6128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grpSp>
        <p:nvGrpSpPr>
          <p:cNvPr id="99" name="Google Shape;99;p13"/>
          <p:cNvGrpSpPr/>
          <p:nvPr/>
        </p:nvGrpSpPr>
        <p:grpSpPr>
          <a:xfrm>
            <a:off x="1259632" y="2405035"/>
            <a:ext cx="6840759" cy="4264325"/>
            <a:chOff x="-737374" y="1998749"/>
            <a:chExt cx="6399312" cy="4264325"/>
          </a:xfrm>
        </p:grpSpPr>
        <p:sp>
          <p:nvSpPr>
            <p:cNvPr id="96" name="Google Shape;96;p13"/>
            <p:cNvSpPr/>
            <p:nvPr/>
          </p:nvSpPr>
          <p:spPr>
            <a:xfrm>
              <a:off x="475126" y="1998749"/>
              <a:ext cx="2922544" cy="3328221"/>
            </a:xfrm>
            <a:prstGeom prst="rect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Char char="-"/>
              </a:pPr>
              <a:r>
                <a:rPr b="1" lang="es-MX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Proporción de investigadores del Sistema Institucional que se hacen acreedores del estímulo al desempeño (A)</a:t>
              </a:r>
              <a:endParaRPr/>
            </a:p>
            <a:p>
              <a:pPr indent="-3175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r>
                <a:t/>
              </a:r>
              <a:endParaRPr b="1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Char char="-"/>
              </a:pPr>
              <a:r>
                <a:rPr b="1" lang="es-MX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Proporción de investigadores que se hacen acreedores al estímulo a la permanencia (A)</a:t>
              </a:r>
              <a:endParaRPr/>
            </a:p>
            <a:p>
              <a:pPr indent="-3175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r>
                <a:t/>
              </a:r>
              <a:endParaRPr b="1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93663" lvl="0" marL="93663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 Tasa de variación del financiamiento del FOSISS para     proyectos de investigación (A)</a:t>
              </a:r>
              <a:endParaRPr/>
            </a:p>
            <a:p>
              <a:pPr indent="-11430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r>
                <a:t/>
              </a:r>
              <a:endParaRPr b="1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93663" lvl="0" marL="93663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lang="es-MX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-  Tasa de variación de recursos destinados a apoyar la investigación (A)</a:t>
              </a:r>
              <a:endParaRPr/>
            </a:p>
            <a:p>
              <a:pPr indent="-3175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r>
                <a:t/>
              </a:r>
              <a:endParaRPr b="1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Char char="-"/>
              </a:pPr>
              <a:r>
                <a:rPr b="1" lang="es-MX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Proporción del presupuesto complementario obtenido para investigación científica y desarrollo tecnológico para la salud (A)</a:t>
              </a:r>
              <a:endParaRPr/>
            </a:p>
            <a:p>
              <a:pPr indent="-3175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r>
                <a:t/>
              </a:r>
              <a:endParaRPr b="1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Char char="-"/>
              </a:pPr>
              <a:r>
                <a:rPr b="1" lang="es-MX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Porcentaje de presupuesto federal destinado por la Secretaría de Salud a investigación científica y desarrollo tecnológico para la salud (A)</a:t>
              </a:r>
              <a:endParaRPr/>
            </a:p>
            <a:p>
              <a:pPr indent="-3175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r>
                <a:t/>
              </a:r>
              <a:endParaRPr b="1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Char char="-"/>
              </a:pPr>
              <a:r>
                <a:rPr b="1" lang="es-MX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Porcentaje del presupuesto federal institucional destinado a investigación científica y desarrollo tecnológico para la salud (A) </a:t>
              </a:r>
              <a:endParaRPr b="1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175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None/>
              </a:pPr>
              <a:r>
                <a:t/>
              </a:r>
              <a:endParaRPr b="1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81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81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81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120650" lvl="0" marL="17145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97" name="Google Shape;97;p13"/>
            <p:cNvSpPr/>
            <p:nvPr/>
          </p:nvSpPr>
          <p:spPr>
            <a:xfrm>
              <a:off x="475125" y="5470986"/>
              <a:ext cx="2922544" cy="338962"/>
            </a:xfrm>
            <a:prstGeom prst="rect">
              <a:avLst/>
            </a:prstGeom>
            <a:noFill/>
            <a:ln cap="flat" cmpd="sng" w="25400">
              <a:solidFill>
                <a:schemeClr val="dk1"/>
              </a:solidFill>
              <a:prstDash val="solid"/>
              <a:round/>
              <a:headEnd len="sm" w="sm" type="none"/>
              <a:tailEnd len="sm" w="sm" type="none"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chemeClr val="dk1"/>
                </a:buClr>
                <a:buSzPts val="900"/>
                <a:buFont typeface="Calibri"/>
                <a:buChar char="-"/>
              </a:pPr>
              <a:r>
                <a:rPr b="1" lang="es-MX" sz="90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Porcentaje de investigadores vigentes en el Sistema Institucional (A)</a:t>
              </a:r>
              <a:endParaRPr b="1" i="1" sz="8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0" name="Google Shape;100;p13"/>
            <p:cNvSpPr/>
            <p:nvPr/>
          </p:nvSpPr>
          <p:spPr>
            <a:xfrm>
              <a:off x="-707283" y="3750003"/>
              <a:ext cx="1293170" cy="584775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s-MX" sz="800">
                  <a:solidFill>
                    <a:srgbClr val="366092"/>
                  </a:solidFill>
                  <a:latin typeface="Calibri"/>
                  <a:ea typeface="Calibri"/>
                  <a:cs typeface="Calibri"/>
                  <a:sym typeface="Calibri"/>
                </a:rPr>
                <a:t>Financiamiento otorgado  para el desarrollo de la investigación científica de calidad </a:t>
              </a:r>
              <a:endParaRPr b="1" i="1" sz="8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1" name="Google Shape;101;p13"/>
            <p:cNvSpPr/>
            <p:nvPr/>
          </p:nvSpPr>
          <p:spPr>
            <a:xfrm>
              <a:off x="-737374" y="5432077"/>
              <a:ext cx="1293170" cy="830997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t" bIns="45700" lIns="91425" spcFirstLastPara="1" rIns="91425" wrap="square" tIns="45700">
              <a:noAutofit/>
            </a:bodyPr>
            <a:lstStyle/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s-MX" sz="800">
                  <a:solidFill>
                    <a:srgbClr val="366092"/>
                  </a:solidFill>
                  <a:latin typeface="Calibri"/>
                  <a:ea typeface="Calibri"/>
                  <a:cs typeface="Calibri"/>
                  <a:sym typeface="Calibri"/>
                </a:rPr>
                <a:t>Evaluación de la productividad científica de los investigadores</a:t>
              </a:r>
              <a:endParaRPr/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 b="1" i="1" sz="8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0" lvl="0" marL="0" marR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b="1" i="1" lang="es-MX" sz="800">
                  <a:solidFill>
                    <a:srgbClr val="366092"/>
                  </a:solidFill>
                  <a:latin typeface="Calibri"/>
                  <a:ea typeface="Calibri"/>
                  <a:cs typeface="Calibri"/>
                  <a:sym typeface="Calibri"/>
                </a:rPr>
                <a:t>Ocupación de plazas de investigador</a:t>
              </a:r>
              <a:endParaRPr b="1" i="1" sz="800">
                <a:solidFill>
                  <a:srgbClr val="366092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2" name="Google Shape;102;p13"/>
            <p:cNvSpPr/>
            <p:nvPr/>
          </p:nvSpPr>
          <p:spPr>
            <a:xfrm>
              <a:off x="3427532" y="2878698"/>
              <a:ext cx="1853629" cy="2038850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rgbClr val="4F6128"/>
                </a:buClr>
                <a:buSzPts val="800"/>
                <a:buFont typeface="Calibri"/>
                <a:buAutoNum type="arabicPeriod"/>
              </a:pPr>
              <a:r>
                <a:rPr b="1" lang="es-MX" sz="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La población de investigadores participa en convocatorias y obtiene financiamiento para el desarrollo de investigación basada en las prioridades en salud. </a:t>
              </a:r>
              <a:endParaRPr/>
            </a:p>
            <a:p>
              <a:pPr indent="-88900" lvl="0" marL="88900" marR="0" rtl="0" algn="l">
                <a:spcBef>
                  <a:spcPts val="600"/>
                </a:spcBef>
                <a:spcAft>
                  <a:spcPts val="0"/>
                </a:spcAft>
                <a:buClr>
                  <a:srgbClr val="4F6128"/>
                </a:buClr>
                <a:buSzPts val="800"/>
                <a:buFont typeface="Calibri"/>
                <a:buAutoNum type="arabicPeriod"/>
              </a:pPr>
              <a:r>
                <a:rPr b="1" lang="es-MX" sz="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Los niveles de inversión del Gobierno Federal para la investigación y el desarrollo tecnológico en salud se mantienen o incrementan. </a:t>
              </a:r>
              <a:endParaRPr/>
            </a:p>
            <a:p>
              <a:pPr indent="-88900" lvl="0" marL="88900" marR="0" rtl="0" algn="l">
                <a:spcBef>
                  <a:spcPts val="600"/>
                </a:spcBef>
                <a:spcAft>
                  <a:spcPts val="0"/>
                </a:spcAft>
                <a:buClr>
                  <a:srgbClr val="4F6128"/>
                </a:buClr>
                <a:buSzPts val="800"/>
                <a:buFont typeface="Calibri"/>
                <a:buAutoNum type="arabicPeriod"/>
              </a:pPr>
              <a:r>
                <a:rPr b="1" lang="es-MX" sz="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El sector privado participa en  el financiamiento y la realización de la investigación y desarrollo tecnológico para la salud. </a:t>
              </a:r>
              <a:endParaRPr b="1" sz="8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88900" lvl="0" marL="88900" marR="0" rtl="0" algn="l">
                <a:spcBef>
                  <a:spcPts val="600"/>
                </a:spcBef>
                <a:spcAft>
                  <a:spcPts val="0"/>
                </a:spcAft>
                <a:buClr>
                  <a:srgbClr val="4F6128"/>
                </a:buClr>
                <a:buSzPts val="800"/>
                <a:buFont typeface="Calibri"/>
                <a:buAutoNum type="arabicPeriod"/>
              </a:pPr>
              <a:r>
                <a:rPr b="1" lang="es-MX" sz="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Se cuenta con los incentivos para la investigación para la salud. </a:t>
              </a:r>
              <a:endParaRPr b="1" i="1" sz="8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8100" lvl="0" marL="88900" marR="0" rtl="0" algn="l">
                <a:spcBef>
                  <a:spcPts val="60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38100" lvl="0" marL="88900" marR="0" rtl="0" algn="l">
                <a:spcBef>
                  <a:spcPts val="600"/>
                </a:spcBef>
                <a:spcAft>
                  <a:spcPts val="0"/>
                </a:spcAft>
                <a:buClr>
                  <a:schemeClr val="dk1"/>
                </a:buClr>
                <a:buSzPts val="800"/>
                <a:buFont typeface="Calibri"/>
                <a:buNone/>
              </a:pPr>
              <a:r>
                <a:t/>
              </a:r>
              <a:endParaRPr b="1" sz="8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103" name="Google Shape;103;p13"/>
            <p:cNvSpPr/>
            <p:nvPr/>
          </p:nvSpPr>
          <p:spPr>
            <a:xfrm>
              <a:off x="3504867" y="5513263"/>
              <a:ext cx="2157071" cy="749811"/>
            </a:xfrm>
            <a:prstGeom prst="rect">
              <a:avLst/>
            </a:prstGeom>
            <a:noFill/>
            <a:ln>
              <a:noFill/>
            </a:ln>
          </p:spPr>
          <p:txBody>
            <a:bodyPr anchorCtr="0" anchor="ctr" bIns="45700" lIns="91425" spcFirstLastPara="1" rIns="91425" wrap="square" tIns="45700">
              <a:noAutofit/>
            </a:bodyPr>
            <a:lstStyle/>
            <a:p>
              <a:pPr indent="-88900" lvl="0" marL="88900" marR="0" rtl="0" algn="l">
                <a:spcBef>
                  <a:spcPts val="0"/>
                </a:spcBef>
                <a:spcAft>
                  <a:spcPts val="0"/>
                </a:spcAft>
                <a:buClr>
                  <a:srgbClr val="4F6128"/>
                </a:buClr>
                <a:buSzPts val="800"/>
                <a:buFont typeface="Calibri"/>
                <a:buAutoNum type="arabicPeriod"/>
              </a:pPr>
              <a:r>
                <a:rPr b="1" lang="es-MX" sz="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La población de investigadores acepta los lineamientos normativos.</a:t>
              </a:r>
              <a:endParaRPr b="1" sz="4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63500" lvl="0" marL="88900" marR="0" rtl="0" algn="l">
                <a:spcBef>
                  <a:spcPts val="600"/>
                </a:spcBef>
                <a:spcAft>
                  <a:spcPts val="0"/>
                </a:spcAft>
                <a:buClr>
                  <a:schemeClr val="dk1"/>
                </a:buClr>
                <a:buSzPts val="400"/>
                <a:buFont typeface="Calibri"/>
                <a:buNone/>
              </a:pPr>
              <a:r>
                <a:t/>
              </a:r>
              <a:endParaRPr b="1" sz="400">
                <a:solidFill>
                  <a:srgbClr val="4F6128"/>
                </a:solidFill>
                <a:latin typeface="Calibri"/>
                <a:ea typeface="Calibri"/>
                <a:cs typeface="Calibri"/>
                <a:sym typeface="Calibri"/>
              </a:endParaRPr>
            </a:p>
            <a:p>
              <a:pPr indent="-92075" lvl="0" marL="92075" marR="0" rtl="0" algn="l">
                <a:spcBef>
                  <a:spcPts val="600"/>
                </a:spcBef>
                <a:spcAft>
                  <a:spcPts val="0"/>
                </a:spcAft>
                <a:buNone/>
              </a:pPr>
              <a:r>
                <a:rPr b="1" lang="es-MX" sz="800">
                  <a:solidFill>
                    <a:srgbClr val="4F6128"/>
                  </a:solidFill>
                  <a:latin typeface="Calibri"/>
                  <a:ea typeface="Calibri"/>
                  <a:cs typeface="Calibri"/>
                  <a:sym typeface="Calibri"/>
                </a:rPr>
                <a:t>1. Existen profesionales de la salud con el  perfil para ocupar las plazas vacantes de investigador</a:t>
              </a:r>
              <a:endParaRPr/>
            </a:p>
          </p:txBody>
        </p:sp>
      </p:grpSp>
      <p:sp>
        <p:nvSpPr>
          <p:cNvPr id="104" name="Google Shape;104;p13"/>
          <p:cNvSpPr/>
          <p:nvPr/>
        </p:nvSpPr>
        <p:spPr>
          <a:xfrm>
            <a:off x="3145615" y="6081754"/>
            <a:ext cx="1359221" cy="587606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-508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"/>
              <a:buFont typeface="Calibri"/>
              <a:buNone/>
            </a:pPr>
            <a:r>
              <a:t/>
            </a:r>
            <a:endParaRPr b="1" i="1" sz="600">
              <a:solidFill>
                <a:srgbClr val="4F6128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5" name="Google Shape;105;p13"/>
          <p:cNvCxnSpPr>
            <a:stCxn id="86" idx="2"/>
            <a:endCxn id="96" idx="0"/>
          </p:cNvCxnSpPr>
          <p:nvPr/>
        </p:nvCxnSpPr>
        <p:spPr>
          <a:xfrm>
            <a:off x="4116961" y="2266542"/>
            <a:ext cx="900" cy="138600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pic>
        <p:nvPicPr>
          <p:cNvPr id="106" name="Google Shape;106;p1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164129" y="24752"/>
            <a:ext cx="1891344" cy="452449"/>
          </a:xfrm>
          <a:prstGeom prst="rect">
            <a:avLst/>
          </a:prstGeom>
          <a:noFill/>
          <a:ln>
            <a:noFill/>
          </a:ln>
        </p:spPr>
      </p:pic>
      <p:sp>
        <p:nvSpPr>
          <p:cNvPr id="107" name="Google Shape;107;p13"/>
          <p:cNvSpPr/>
          <p:nvPr/>
        </p:nvSpPr>
        <p:spPr>
          <a:xfrm>
            <a:off x="2555774" y="6338015"/>
            <a:ext cx="3124151" cy="331345"/>
          </a:xfrm>
          <a:prstGeom prst="rect">
            <a:avLst/>
          </a:prstGeom>
          <a:noFill/>
          <a:ln cap="flat" cmpd="sng" w="25400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ctr" bIns="45700" lIns="91425" spcFirstLastPara="1" rIns="91425" wrap="square" tIns="45700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9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889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900"/>
              <a:buFont typeface="Calibri"/>
              <a:buChar char="-"/>
            </a:pPr>
            <a:r>
              <a:rPr b="1" lang="es-MX" sz="9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Porcentaje de ocupación de plazas de investigadores (S)                                                    </a:t>
            </a:r>
            <a:endParaRPr/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" lvl="0" marL="889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800"/>
              <a:buFont typeface="Calibri"/>
              <a:buNone/>
            </a:pPr>
            <a:r>
              <a:t/>
            </a:r>
            <a:endParaRPr b="1" i="1" sz="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cxnSp>
        <p:nvCxnSpPr>
          <p:cNvPr id="108" name="Google Shape;108;p13"/>
          <p:cNvCxnSpPr/>
          <p:nvPr/>
        </p:nvCxnSpPr>
        <p:spPr>
          <a:xfrm rot="10800000">
            <a:off x="4139951" y="6216234"/>
            <a:ext cx="1" cy="121781"/>
          </a:xfrm>
          <a:prstGeom prst="straightConnector1">
            <a:avLst/>
          </a:prstGeom>
          <a:noFill/>
          <a:ln cap="flat" cmpd="sng" w="9525">
            <a:solidFill>
              <a:schemeClr val="dk1"/>
            </a:solidFill>
            <a:prstDash val="solid"/>
            <a:round/>
            <a:headEnd len="sm" w="sm" type="none"/>
            <a:tailEnd len="sm" w="sm" type="none"/>
          </a:ln>
        </p:spPr>
      </p:cxnSp>
      <p:sp>
        <p:nvSpPr>
          <p:cNvPr id="109" name="Google Shape;109;p13"/>
          <p:cNvSpPr txBox="1"/>
          <p:nvPr/>
        </p:nvSpPr>
        <p:spPr>
          <a:xfrm>
            <a:off x="5046687" y="553831"/>
            <a:ext cx="2159580" cy="21544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Autofit/>
          </a:bodyPr>
          <a:lstStyle/>
          <a:p>
            <a:pPr indent="0" lvl="0" marL="0" marR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b="1" lang="es-MX" sz="800" u="none">
                <a:solidFill>
                  <a:srgbClr val="0000FF"/>
                </a:solidFill>
                <a:latin typeface="Arial"/>
                <a:ea typeface="Arial"/>
                <a:cs typeface="Arial"/>
                <a:sym typeface="Arial"/>
              </a:rPr>
              <a:t>JULIO 16 2019 DEFINITIVO   </a:t>
            </a:r>
            <a:endParaRPr b="1" sz="800" u="none">
              <a:solidFill>
                <a:srgbClr val="0000FF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Tema d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