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6858000" cx="9144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649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134" y="0"/>
            <a:ext cx="3038648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1100" y="696913"/>
            <a:ext cx="4649788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848" y="4416428"/>
            <a:ext cx="560832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649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MX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181100" y="696913"/>
            <a:ext cx="4649788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701848" y="4416428"/>
            <a:ext cx="560832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MX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">
  <p:cSld name="Contenido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73" name="Google Shape;73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de título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cabezado de sección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os objetos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ció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ólo el título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 blanco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about:blank" TargetMode="External"/><Relationship Id="rId4" Type="http://schemas.openxmlformats.org/officeDocument/2006/relationships/hyperlink" Target="about:blank" TargetMode="External"/><Relationship Id="rId5" Type="http://schemas.openxmlformats.org/officeDocument/2006/relationships/hyperlink" Target="about:blank" TargetMode="External"/><Relationship Id="rId6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>
            <a:off x="5750622" y="6024697"/>
            <a:ext cx="1738800" cy="776869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4"/>
          <p:cNvSpPr/>
          <p:nvPr/>
        </p:nvSpPr>
        <p:spPr>
          <a:xfrm>
            <a:off x="2515" y="737156"/>
            <a:ext cx="2392114" cy="7286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7313" lvl="0" marL="8731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MX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i="1" lang="es-MX" sz="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Contribuir al bienestar social e igualdad mediante la atención a la demanda de servicios especializados que se presentan a los Institutos Nacionales de Salud y Hospitales de Alta Especialidad en coordinación con la red de servicios </a:t>
            </a:r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-1" y="1648372"/>
            <a:ext cx="2523643" cy="6861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7313" lvl="0" marL="8731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MX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b="1" i="1" lang="es-MX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población con padecimientos de alta complejidad que recibe atención médica especializada con calidad en los Institutos Nacionales de Salud y Hospitales de Alta Especialidad mejora sus condiciones de salud</a:t>
            </a:r>
            <a:endParaRPr b="1" i="1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4768292" y="6205176"/>
            <a:ext cx="945069" cy="4267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MX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Hospitalización de pacientes</a:t>
            </a:r>
            <a:endParaRPr/>
          </a:p>
        </p:txBody>
      </p:sp>
      <p:sp>
        <p:nvSpPr>
          <p:cNvPr id="97" name="Google Shape;97;p14"/>
          <p:cNvSpPr/>
          <p:nvPr/>
        </p:nvSpPr>
        <p:spPr>
          <a:xfrm>
            <a:off x="5963880" y="6211548"/>
            <a:ext cx="154059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Tasa de infección nosocomial por mil  días estancia hospitalaria (T) </a:t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 flipH="1">
            <a:off x="2541246" y="1797073"/>
            <a:ext cx="287609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Porcentaje de egresos hospitalarios por mejoría y curación (T)   </a:t>
            </a:r>
            <a:endParaRPr/>
          </a:p>
        </p:txBody>
      </p:sp>
      <p:sp>
        <p:nvSpPr>
          <p:cNvPr id="99" name="Google Shape;99;p14"/>
          <p:cNvSpPr/>
          <p:nvPr/>
        </p:nvSpPr>
        <p:spPr>
          <a:xfrm flipH="1">
            <a:off x="1007775" y="6183159"/>
            <a:ext cx="193324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Proporción de consultas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 primera vez respecto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preconsultas  (T) 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1781840" y="313059"/>
            <a:ext cx="6192688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PP E023  “Atención a la Salud”</a:t>
            </a:r>
            <a:endParaRPr b="1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4839459" y="3902060"/>
            <a:ext cx="94907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MX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Atención hospitalaria especializada otorgada</a:t>
            </a:r>
            <a:endParaRPr b="1" i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4"/>
          <p:cNvSpPr txBox="1"/>
          <p:nvPr/>
        </p:nvSpPr>
        <p:spPr>
          <a:xfrm>
            <a:off x="28040" y="3903685"/>
            <a:ext cx="94907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MX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Atención ambulatoria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MX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especializada otorgada</a:t>
            </a:r>
            <a:endParaRPr b="1" i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4"/>
          <p:cNvSpPr txBox="1"/>
          <p:nvPr/>
        </p:nvSpPr>
        <p:spPr>
          <a:xfrm>
            <a:off x="2411760" y="107368"/>
            <a:ext cx="4840854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Matriz de Indicadores para Resultados 2020  </a:t>
            </a:r>
            <a:endParaRPr b="1" sz="1000" u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19647" y="0"/>
            <a:ext cx="196006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Comisión Coordinadora de Institutos Nacionales de Salud y Hospitales de Alta Especialidad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4"/>
          <p:cNvSpPr/>
          <p:nvPr/>
        </p:nvSpPr>
        <p:spPr>
          <a:xfrm>
            <a:off x="2524805" y="638800"/>
            <a:ext cx="2778955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206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1" sz="800"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  <a:hlinkClick r:id="rId3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Porcentaje de pacientes referidos por instituciones públicas de salud a los que  se les apertura  expediente clínico institucional (T) </a:t>
            </a:r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2505296" y="757936"/>
            <a:ext cx="2704584" cy="622679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7313" lvl="0" marL="8731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7" name="Google Shape;107;p14"/>
          <p:cNvGrpSpPr/>
          <p:nvPr/>
        </p:nvGrpSpPr>
        <p:grpSpPr>
          <a:xfrm>
            <a:off x="130078" y="5835272"/>
            <a:ext cx="2393564" cy="966294"/>
            <a:chOff x="130078" y="5835272"/>
            <a:chExt cx="2393564" cy="966294"/>
          </a:xfrm>
        </p:grpSpPr>
        <p:sp>
          <p:nvSpPr>
            <p:cNvPr id="108" name="Google Shape;108;p14"/>
            <p:cNvSpPr/>
            <p:nvPr/>
          </p:nvSpPr>
          <p:spPr>
            <a:xfrm>
              <a:off x="866725" y="6021251"/>
              <a:ext cx="1656917" cy="780315"/>
            </a:xfrm>
            <a:prstGeom prst="rect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130175" lvl="0" marL="171450" marR="0" rtl="0" algn="l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650"/>
                <a:buFont typeface="Arial"/>
                <a:buNone/>
              </a:pPr>
              <a:r>
                <a:t/>
              </a:r>
              <a:endParaRPr b="1" sz="65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endParaRPr>
            </a:p>
          </p:txBody>
        </p:sp>
        <p:sp>
          <p:nvSpPr>
            <p:cNvPr id="109" name="Google Shape;109;p14"/>
            <p:cNvSpPr/>
            <p:nvPr/>
          </p:nvSpPr>
          <p:spPr>
            <a:xfrm>
              <a:off x="130078" y="6055504"/>
              <a:ext cx="807172" cy="5352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s-MX" sz="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Valoración de usuarios</a:t>
              </a:r>
              <a:endParaRPr/>
            </a:p>
          </p:txBody>
        </p:sp>
        <p:cxnSp>
          <p:nvCxnSpPr>
            <p:cNvPr id="110" name="Google Shape;110;p14"/>
            <p:cNvCxnSpPr>
              <a:stCxn id="111" idx="2"/>
              <a:endCxn id="108" idx="0"/>
            </p:cNvCxnSpPr>
            <p:nvPr/>
          </p:nvCxnSpPr>
          <p:spPr>
            <a:xfrm flipH="1">
              <a:off x="1695229" y="5835272"/>
              <a:ext cx="3600" cy="186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cxnSp>
        <p:nvCxnSpPr>
          <p:cNvPr id="112" name="Google Shape;112;p14"/>
          <p:cNvCxnSpPr>
            <a:stCxn id="113" idx="2"/>
            <a:endCxn id="93" idx="0"/>
          </p:cNvCxnSpPr>
          <p:nvPr/>
        </p:nvCxnSpPr>
        <p:spPr>
          <a:xfrm>
            <a:off x="6616990" y="5722466"/>
            <a:ext cx="3000" cy="302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4" name="Google Shape;114;p14"/>
          <p:cNvSpPr/>
          <p:nvPr/>
        </p:nvSpPr>
        <p:spPr>
          <a:xfrm>
            <a:off x="5261100" y="724442"/>
            <a:ext cx="3809673" cy="5630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Condiciones macroeconómicas estables. </a:t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cuenta con planes emergentes para atender desastres naturales y epidemias que pongan en peligro la vida de la población.</a:t>
            </a:r>
            <a:endParaRPr/>
          </a:p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 perfil epidemiológico y demográfico de la población se mantiene o presenta cambios graduales.</a:t>
            </a:r>
            <a:endParaRPr/>
          </a:p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i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4"/>
          <p:cNvSpPr/>
          <p:nvPr/>
        </p:nvSpPr>
        <p:spPr>
          <a:xfrm>
            <a:off x="5240827" y="1340768"/>
            <a:ext cx="3874612" cy="11406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mejora la cobertura de atención médica del primero y segundo nivel de atención a la población no derechohabiente de la seguridad social.</a:t>
            </a:r>
            <a:endParaRPr/>
          </a:p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Las políticas públicas de salud tienen una mayor cobertura de padecimientos que requieren atención médica especializada y de la población que es atendida por las instituciones de salud para población no derechohabiente. </a:t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mantienen condiciones macroeconómicas estables que permitan la adquisición y mantenimiento de equipo e insumos especializados para la salud.</a:t>
            </a:r>
            <a:endParaRPr/>
          </a:p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i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50"/>
              <a:buFont typeface="Arial"/>
              <a:buAutoNum type="arabicPeriod"/>
            </a:pPr>
            <a:r>
              <a:rPr b="1" lang="es-MX" sz="6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Las redes de servicios operan adecuadamente el sistema de referencia y contrareferencia</a:t>
            </a:r>
            <a:r>
              <a:rPr b="1" lang="es-MX" sz="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1" sz="6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4"/>
          <p:cNvSpPr/>
          <p:nvPr/>
        </p:nvSpPr>
        <p:spPr>
          <a:xfrm>
            <a:off x="7560986" y="3001250"/>
            <a:ext cx="1543192" cy="1801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demanda se mantiene de acuerdo a lo proyectado</a:t>
            </a:r>
            <a:r>
              <a:rPr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i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4"/>
          <p:cNvSpPr/>
          <p:nvPr/>
        </p:nvSpPr>
        <p:spPr>
          <a:xfrm>
            <a:off x="7540635" y="5873581"/>
            <a:ext cx="1530138" cy="1222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92075" lvl="0" marL="920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población cumple con las actividades médicas comprometidas con la unidad médica. </a:t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275" lvl="0" marL="920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8" name="Google Shape;118;p14"/>
          <p:cNvGrpSpPr/>
          <p:nvPr/>
        </p:nvGrpSpPr>
        <p:grpSpPr>
          <a:xfrm>
            <a:off x="856411" y="2636249"/>
            <a:ext cx="6629202" cy="3222662"/>
            <a:chOff x="16128" y="2562575"/>
            <a:chExt cx="6629202" cy="3222662"/>
          </a:xfrm>
        </p:grpSpPr>
        <p:grpSp>
          <p:nvGrpSpPr>
            <p:cNvPr id="119" name="Google Shape;119;p14"/>
            <p:cNvGrpSpPr/>
            <p:nvPr/>
          </p:nvGrpSpPr>
          <p:grpSpPr>
            <a:xfrm>
              <a:off x="4908263" y="2595788"/>
              <a:ext cx="1737067" cy="3053004"/>
              <a:chOff x="6334641" y="2515442"/>
              <a:chExt cx="1737067" cy="3053004"/>
            </a:xfrm>
          </p:grpSpPr>
          <p:grpSp>
            <p:nvGrpSpPr>
              <p:cNvPr id="120" name="Google Shape;120;p14"/>
              <p:cNvGrpSpPr/>
              <p:nvPr/>
            </p:nvGrpSpPr>
            <p:grpSpPr>
              <a:xfrm>
                <a:off x="6334641" y="2515442"/>
                <a:ext cx="1736889" cy="3053004"/>
                <a:chOff x="6334641" y="2515442"/>
                <a:chExt cx="1736889" cy="3053004"/>
              </a:xfrm>
            </p:grpSpPr>
            <p:sp>
              <p:nvSpPr>
                <p:cNvPr id="113" name="Google Shape;113;p14"/>
                <p:cNvSpPr/>
                <p:nvPr/>
              </p:nvSpPr>
              <p:spPr>
                <a:xfrm>
                  <a:off x="6334641" y="2515442"/>
                  <a:ext cx="1736889" cy="3053004"/>
                </a:xfrm>
                <a:prstGeom prst="rect">
                  <a:avLst/>
                </a:prstGeom>
                <a:noFill/>
                <a:ln cap="flat" cmpd="sng" w="254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-87313" lvl="0" marL="87313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i="1"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" name="Google Shape;121;p14"/>
                <p:cNvSpPr/>
                <p:nvPr/>
              </p:nvSpPr>
              <p:spPr>
                <a:xfrm>
                  <a:off x="6401535" y="5038280"/>
                  <a:ext cx="1665271" cy="33855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-34925" lvl="0" marL="85725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800"/>
                    <a:buFont typeface="Arial"/>
                    <a:buNone/>
                  </a:pPr>
                  <a:r>
                    <a:t/>
                  </a:r>
                  <a:endParaRPr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8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Promedio de días estancia (T) </a:t>
                  </a:r>
                  <a:endParaRPr/>
                </a:p>
              </p:txBody>
            </p:sp>
          </p:grpSp>
          <p:grpSp>
            <p:nvGrpSpPr>
              <p:cNvPr id="122" name="Google Shape;122;p14"/>
              <p:cNvGrpSpPr/>
              <p:nvPr/>
            </p:nvGrpSpPr>
            <p:grpSpPr>
              <a:xfrm>
                <a:off x="6345173" y="2543615"/>
                <a:ext cx="1726535" cy="2461109"/>
                <a:chOff x="6345173" y="2543615"/>
                <a:chExt cx="1726535" cy="2461109"/>
              </a:xfrm>
            </p:grpSpPr>
            <p:sp>
              <p:nvSpPr>
                <p:cNvPr id="123" name="Google Shape;123;p14"/>
                <p:cNvSpPr/>
                <p:nvPr/>
              </p:nvSpPr>
              <p:spPr>
                <a:xfrm>
                  <a:off x="6398549" y="4543059"/>
                  <a:ext cx="1440160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-34925" lvl="0" marL="85725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800"/>
                    <a:buFont typeface="Arial"/>
                    <a:buNone/>
                  </a:pPr>
                  <a:r>
                    <a:t/>
                  </a:r>
                  <a:endParaRPr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8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Porcentaje de ocupación hospitalaria (T) </a:t>
                  </a:r>
                  <a:endParaRPr/>
                </a:p>
              </p:txBody>
            </p:sp>
            <p:sp>
              <p:nvSpPr>
                <p:cNvPr id="124" name="Google Shape;124;p14"/>
                <p:cNvSpPr/>
                <p:nvPr/>
              </p:nvSpPr>
              <p:spPr>
                <a:xfrm>
                  <a:off x="6398549" y="4143869"/>
                  <a:ext cx="1609071" cy="33855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8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Porcentaje de auditorias clínicas realizadas (A)</a:t>
                  </a:r>
                  <a:endParaRPr b="1"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5" name="Google Shape;125;p14"/>
                <p:cNvSpPr/>
                <p:nvPr/>
              </p:nvSpPr>
              <p:spPr>
                <a:xfrm>
                  <a:off x="6345173" y="3490255"/>
                  <a:ext cx="1726535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8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Porcentaje de expedientes clínicos revisados aprobados conforme a la NOM SSA 004 (T) </a:t>
                  </a:r>
                  <a:endParaRPr/>
                </a:p>
              </p:txBody>
            </p:sp>
            <p:sp>
              <p:nvSpPr>
                <p:cNvPr id="126" name="Google Shape;126;p14"/>
                <p:cNvSpPr/>
                <p:nvPr/>
              </p:nvSpPr>
              <p:spPr>
                <a:xfrm flipH="1">
                  <a:off x="6355539" y="2543615"/>
                  <a:ext cx="1682112" cy="83099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8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Porcentaje de usuarios con percepción de satisfacción de la calidad de la atención médica hospitalaria recibida superior a 80 puntos porcentuales (T)   </a:t>
                  </a:r>
                  <a:endParaRPr/>
                </a:p>
              </p:txBody>
            </p:sp>
          </p:grpSp>
        </p:grpSp>
        <p:grpSp>
          <p:nvGrpSpPr>
            <p:cNvPr id="127" name="Google Shape;127;p14"/>
            <p:cNvGrpSpPr/>
            <p:nvPr/>
          </p:nvGrpSpPr>
          <p:grpSpPr>
            <a:xfrm>
              <a:off x="16128" y="2562575"/>
              <a:ext cx="1736711" cy="3222662"/>
              <a:chOff x="855171" y="2479893"/>
              <a:chExt cx="1736711" cy="3222662"/>
            </a:xfrm>
          </p:grpSpPr>
          <p:grpSp>
            <p:nvGrpSpPr>
              <p:cNvPr id="128" name="Google Shape;128;p14"/>
              <p:cNvGrpSpPr/>
              <p:nvPr/>
            </p:nvGrpSpPr>
            <p:grpSpPr>
              <a:xfrm>
                <a:off x="855171" y="2479893"/>
                <a:ext cx="1719684" cy="3222662"/>
                <a:chOff x="855171" y="2479893"/>
                <a:chExt cx="1719684" cy="3222662"/>
              </a:xfrm>
            </p:grpSpPr>
            <p:sp>
              <p:nvSpPr>
                <p:cNvPr id="111" name="Google Shape;111;p14"/>
                <p:cNvSpPr/>
                <p:nvPr/>
              </p:nvSpPr>
              <p:spPr>
                <a:xfrm>
                  <a:off x="855171" y="2479893"/>
                  <a:ext cx="1684835" cy="3199023"/>
                </a:xfrm>
                <a:prstGeom prst="rect">
                  <a:avLst/>
                </a:prstGeom>
                <a:noFill/>
                <a:ln cap="flat" cmpd="sng" w="254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8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endParaRPr/>
                </a:p>
                <a:p>
                  <a:pPr indent="-120650" lvl="0" marL="17145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800"/>
                    <a:buFont typeface="Arial"/>
                    <a:buNone/>
                  </a:pPr>
                  <a:r>
                    <a:t/>
                  </a:r>
                  <a:endParaRPr b="1"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-120650" lvl="0" marL="17145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800"/>
                    <a:buFont typeface="Arial"/>
                    <a:buNone/>
                  </a:pPr>
                  <a:r>
                    <a:t/>
                  </a:r>
                  <a:endParaRPr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-120650" lvl="0" marL="17145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800"/>
                    <a:buFont typeface="Arial"/>
                    <a:buNone/>
                  </a:pPr>
                  <a:r>
                    <a:t/>
                  </a:r>
                  <a:endParaRPr b="1"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-87313" lvl="0" marL="87313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-87313" lvl="0" marL="87313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-87313" lvl="0" marL="87313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grpSp>
              <p:nvGrpSpPr>
                <p:cNvPr id="129" name="Google Shape;129;p14"/>
                <p:cNvGrpSpPr/>
                <p:nvPr/>
              </p:nvGrpSpPr>
              <p:grpSpPr>
                <a:xfrm>
                  <a:off x="894754" y="2482466"/>
                  <a:ext cx="1680101" cy="3220089"/>
                  <a:chOff x="894754" y="2482466"/>
                  <a:chExt cx="1680101" cy="3220089"/>
                </a:xfrm>
              </p:grpSpPr>
              <p:sp>
                <p:nvSpPr>
                  <p:cNvPr id="130" name="Google Shape;130;p14"/>
                  <p:cNvSpPr/>
                  <p:nvPr/>
                </p:nvSpPr>
                <p:spPr>
                  <a:xfrm flipH="1">
                    <a:off x="894754" y="4994669"/>
                    <a:ext cx="1637813" cy="70788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s-MX" sz="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rPr>
                      <a:t>Eficacia en el otorgamiento de consulta programada (preconsulta, primera vez, subsecuentes, urgencias o admisión continua)  (T)   </a:t>
                    </a:r>
                    <a:endParaRPr/>
                  </a:p>
                </p:txBody>
              </p:sp>
              <p:sp>
                <p:nvSpPr>
                  <p:cNvPr id="131" name="Google Shape;131;p14"/>
                  <p:cNvSpPr/>
                  <p:nvPr/>
                </p:nvSpPr>
                <p:spPr>
                  <a:xfrm>
                    <a:off x="907047" y="3917956"/>
                    <a:ext cx="1667808" cy="58477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s-MX" sz="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rPr>
                      <a:t>Porcentaje de  procedimientos diagnósticos de alta especialidad realizados (T)  </a:t>
                    </a:r>
                    <a:endParaRPr/>
                  </a:p>
                </p:txBody>
              </p:sp>
              <p:sp>
                <p:nvSpPr>
                  <p:cNvPr id="132" name="Google Shape;132;p14"/>
                  <p:cNvSpPr/>
                  <p:nvPr/>
                </p:nvSpPr>
                <p:spPr>
                  <a:xfrm>
                    <a:off x="895530" y="3281160"/>
                    <a:ext cx="1553444" cy="70788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s-MX" sz="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rPr>
                      <a:t>Porcentaje de sesiones de rehabilitación  especializadas realizadas respecto al total realizado (T)</a:t>
                    </a:r>
                    <a:endParaRPr/>
                  </a:p>
                </p:txBody>
              </p:sp>
              <p:sp>
                <p:nvSpPr>
                  <p:cNvPr id="133" name="Google Shape;133;p14"/>
                  <p:cNvSpPr/>
                  <p:nvPr/>
                </p:nvSpPr>
                <p:spPr>
                  <a:xfrm flipH="1">
                    <a:off x="901936" y="2482466"/>
                    <a:ext cx="1650098" cy="83099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s-MX" sz="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rPr>
                      <a:t>Porcentaje de usuarios con percepción de satisfacción de la calidad de la atención médica ambulatoria recibida superior a 80 puntos porcentuales (T)   </a:t>
                    </a:r>
                    <a:endParaRPr/>
                  </a:p>
                </p:txBody>
              </p:sp>
            </p:grpSp>
          </p:grpSp>
          <p:sp>
            <p:nvSpPr>
              <p:cNvPr id="134" name="Google Shape;134;p14"/>
              <p:cNvSpPr/>
              <p:nvPr/>
            </p:nvSpPr>
            <p:spPr>
              <a:xfrm>
                <a:off x="905353" y="4480087"/>
                <a:ext cx="1686529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s-MX"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Porcentaje de  procedimientos terapéuticos ambulatorios de alta especialidad realizados (T)  </a:t>
                </a:r>
                <a:endParaRPr/>
              </a:p>
            </p:txBody>
          </p:sp>
        </p:grpSp>
      </p:grpSp>
      <p:sp>
        <p:nvSpPr>
          <p:cNvPr id="135" name="Google Shape;135;p14"/>
          <p:cNvSpPr/>
          <p:nvPr/>
        </p:nvSpPr>
        <p:spPr>
          <a:xfrm>
            <a:off x="2509622" y="1643254"/>
            <a:ext cx="2704584" cy="622679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7313" lvl="0" marL="8731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6" name="Google Shape;136;p14"/>
          <p:cNvCxnSpPr>
            <a:stCxn id="106" idx="2"/>
            <a:endCxn id="135" idx="0"/>
          </p:cNvCxnSpPr>
          <p:nvPr/>
        </p:nvCxnSpPr>
        <p:spPr>
          <a:xfrm>
            <a:off x="3857588" y="1380615"/>
            <a:ext cx="4200" cy="262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7" name="Google Shape;137;p14"/>
          <p:cNvCxnSpPr>
            <a:stCxn id="111" idx="0"/>
            <a:endCxn id="135" idx="2"/>
          </p:cNvCxnSpPr>
          <p:nvPr/>
        </p:nvCxnSpPr>
        <p:spPr>
          <a:xfrm rot="-5400000">
            <a:off x="2595229" y="1369649"/>
            <a:ext cx="370200" cy="2163000"/>
          </a:xfrm>
          <a:prstGeom prst="bentConnector3">
            <a:avLst>
              <a:gd fmla="val 45310" name="adj1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8" name="Google Shape;138;p14"/>
          <p:cNvCxnSpPr>
            <a:stCxn id="113" idx="0"/>
            <a:endCxn id="135" idx="2"/>
          </p:cNvCxnSpPr>
          <p:nvPr/>
        </p:nvCxnSpPr>
        <p:spPr>
          <a:xfrm flipH="1" rot="5400000">
            <a:off x="5037640" y="1090112"/>
            <a:ext cx="403500" cy="2755200"/>
          </a:xfrm>
          <a:prstGeom prst="bentConnector3">
            <a:avLst>
              <a:gd fmla="val 50004" name="adj1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9" name="Google Shape;139;p14"/>
          <p:cNvSpPr/>
          <p:nvPr/>
        </p:nvSpPr>
        <p:spPr>
          <a:xfrm>
            <a:off x="2513306" y="3656242"/>
            <a:ext cx="1995127" cy="14592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población cumple con las medidas de prevención primaria y secundaria para la preservación de la salud. </a:t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población acepta la contrarreferencia a sus unidades médicas de adscripción</a:t>
            </a:r>
            <a:r>
              <a:rPr b="1" lang="es-MX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b="1" sz="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4"/>
          <p:cNvSpPr/>
          <p:nvPr/>
        </p:nvSpPr>
        <p:spPr>
          <a:xfrm>
            <a:off x="2509623" y="5938172"/>
            <a:ext cx="1998809" cy="10084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92075" lvl="0" marL="920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población y los prestadores de servicios de la salud identifican a los hospitales de alta especialidad como instituciones para atender problemas de mayor complejidad en salud.</a:t>
            </a:r>
            <a:endParaRPr/>
          </a:p>
          <a:p>
            <a:pPr indent="-53975" lvl="0" marL="920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92075" lvl="0" marL="920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Los profesionales de la salud completan las plantillas de personal de los hospitales de alta especialidad</a:t>
            </a:r>
            <a:endParaRPr/>
          </a:p>
          <a:p>
            <a:pPr indent="-41275" lvl="0" marL="920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" name="Google Shape;141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149158" y="32658"/>
            <a:ext cx="1891344" cy="533399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14"/>
          <p:cNvSpPr txBox="1"/>
          <p:nvPr/>
        </p:nvSpPr>
        <p:spPr>
          <a:xfrm>
            <a:off x="5513345" y="374154"/>
            <a:ext cx="1908180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8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JULIO 18 2019 DEFINITIVO   </a:t>
            </a:r>
            <a:endParaRPr b="1" sz="800" u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