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0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4" autoAdjust="0"/>
    <p:restoredTop sz="95380" autoAdjust="0"/>
  </p:normalViewPr>
  <p:slideViewPr>
    <p:cSldViewPr snapToGrid="0">
      <p:cViewPr varScale="1">
        <p:scale>
          <a:sx n="86" d="100"/>
          <a:sy n="86" d="100"/>
        </p:scale>
        <p:origin x="82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B549-2924-494D-8F87-7B70EA10349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A8C5B-2A46-41DE-A6CE-AEFA8D04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845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A8C5B-2A46-41DE-A6CE-AEFA8D04E55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4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0000" y="390648"/>
            <a:ext cx="6696462" cy="2837230"/>
            <a:chOff x="0" y="95759"/>
            <a:chExt cx="7129046" cy="3059473"/>
          </a:xfrm>
          <a:solidFill>
            <a:schemeClr val="bg1"/>
          </a:solidFill>
        </p:grpSpPr>
        <p:cxnSp>
          <p:nvCxnSpPr>
            <p:cNvPr id="13" name="14 Conector angular"/>
            <p:cNvCxnSpPr/>
            <p:nvPr/>
          </p:nvCxnSpPr>
          <p:spPr>
            <a:xfrm rot="5400000" flipH="1" flipV="1">
              <a:off x="3981203" y="1980210"/>
              <a:ext cx="175145" cy="864042"/>
            </a:xfrm>
            <a:prstGeom prst="bentConnector3">
              <a:avLst>
                <a:gd name="adj1" fmla="val 36949"/>
              </a:avLst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0" y="95759"/>
              <a:ext cx="7129046" cy="3059473"/>
              <a:chOff x="0" y="95759"/>
              <a:chExt cx="7129046" cy="3059473"/>
            </a:xfrm>
            <a:grpFill/>
          </p:grpSpPr>
          <p:grpSp>
            <p:nvGrpSpPr>
              <p:cNvPr id="15" name="Grupo 14"/>
              <p:cNvGrpSpPr/>
              <p:nvPr/>
            </p:nvGrpSpPr>
            <p:grpSpPr>
              <a:xfrm>
                <a:off x="0" y="1520041"/>
                <a:ext cx="6681797" cy="1635191"/>
                <a:chOff x="0" y="0"/>
                <a:chExt cx="6681797" cy="1635191"/>
              </a:xfrm>
              <a:grpFill/>
            </p:grpSpPr>
            <p:cxnSp>
              <p:nvCxnSpPr>
                <p:cNvPr id="47" name="67 Conector angular"/>
                <p:cNvCxnSpPr>
                  <a:stCxn id="68" idx="0"/>
                  <a:endCxn id="46" idx="4"/>
                </p:cNvCxnSpPr>
                <p:nvPr/>
              </p:nvCxnSpPr>
              <p:spPr>
                <a:xfrm rot="5400000" flipH="1" flipV="1">
                  <a:off x="6253766" y="-127735"/>
                  <a:ext cx="113483" cy="742579"/>
                </a:xfrm>
                <a:prstGeom prst="bentConnector3">
                  <a:avLst>
                    <a:gd name="adj1" fmla="val 50000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Grupo 47"/>
                <p:cNvGrpSpPr/>
                <p:nvPr/>
              </p:nvGrpSpPr>
              <p:grpSpPr>
                <a:xfrm>
                  <a:off x="0" y="0"/>
                  <a:ext cx="6443242" cy="1635191"/>
                  <a:chOff x="0" y="0"/>
                  <a:chExt cx="6443242" cy="1635191"/>
                </a:xfrm>
                <a:grpFill/>
              </p:grpSpPr>
              <p:grpSp>
                <p:nvGrpSpPr>
                  <p:cNvPr id="49" name="Grupo 48"/>
                  <p:cNvGrpSpPr/>
                  <p:nvPr/>
                </p:nvGrpSpPr>
                <p:grpSpPr>
                  <a:xfrm>
                    <a:off x="0" y="0"/>
                    <a:ext cx="6443242" cy="1635191"/>
                    <a:chOff x="0" y="0"/>
                    <a:chExt cx="6443242" cy="1635191"/>
                  </a:xfrm>
                  <a:grpFill/>
                </p:grpSpPr>
                <p:grpSp>
                  <p:nvGrpSpPr>
                    <p:cNvPr id="51" name="Grupo 50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53" name="Grupo 52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5" name="Grupo 54"/>
                        <p:cNvGrpSpPr/>
                        <p:nvPr/>
                      </p:nvGrpSpPr>
                      <p:grpSpPr>
                        <a:xfrm>
                          <a:off x="0" y="249089"/>
                          <a:ext cx="6443242" cy="1386102"/>
                          <a:chOff x="0" y="0"/>
                          <a:chExt cx="6443242" cy="1386102"/>
                        </a:xfrm>
                        <a:grpFill/>
                      </p:grpSpPr>
                      <p:cxnSp>
                        <p:nvCxnSpPr>
                          <p:cNvPr id="57" name="10 Conector angular"/>
                          <p:cNvCxnSpPr/>
                          <p:nvPr/>
                        </p:nvCxnSpPr>
                        <p:spPr>
                          <a:xfrm rot="10800000">
                            <a:off x="504749" y="504749"/>
                            <a:ext cx="3126609" cy="156345"/>
                          </a:xfrm>
                          <a:prstGeom prst="bentConnector2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58" name="Grupo 57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386102"/>
                            <a:chOff x="0" y="0"/>
                            <a:chExt cx="6443242" cy="1386102"/>
                          </a:xfrm>
                          <a:grpFill/>
                        </p:grpSpPr>
                        <p:cxnSp>
                          <p:nvCxnSpPr>
                            <p:cNvPr id="59" name="12 Conector angular"/>
                            <p:cNvCxnSpPr/>
                            <p:nvPr/>
                          </p:nvCxnSpPr>
                          <p:spPr>
                            <a:xfrm rot="10800000">
                              <a:off x="2472537" y="534010"/>
                              <a:ext cx="1152056" cy="138462"/>
                            </a:xfrm>
                            <a:prstGeom prst="bentConnector2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60" name="Grupo 5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grpSp>
                            <p:nvGrpSpPr>
                              <p:cNvPr id="61" name="Grupo 6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grpSp>
                              <p:nvGrpSpPr>
                                <p:cNvPr id="63" name="Grupo 62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555226"/>
                                  <a:chOff x="0" y="0"/>
                                  <a:chExt cx="6443242" cy="555226"/>
                                </a:xfrm>
                                <a:grpFill/>
                              </p:grpSpPr>
                              <p:sp>
                                <p:nvSpPr>
                                  <p:cNvPr id="65" name="36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Diagnósticos precisos sobre enfermedades emergentes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6" name="12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1975104" y="29261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Toma de decisiones con base en evidencia científica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7" name="130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3994099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Incorporación de nuevos talentos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8" name="132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5435193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Eficiente gasto en salud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64" name="367 Rectángulo"/>
                                <p:cNvSpPr/>
                                <p:nvPr/>
                              </p:nvSpPr>
                              <p:spPr>
                                <a:xfrm>
                                  <a:off x="2918765" y="742722"/>
                                  <a:ext cx="1724978" cy="643380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bg1"/>
                                      </a:solidFill>
                                    </a:rPr>
                                    <a:t>Insuficiente investigación científica orientada a mejorar los problemas de salud de la población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62" name="18 Conector angular"/>
                              <p:cNvCxnSpPr/>
                              <p:nvPr/>
                            </p:nvCxnSpPr>
                            <p:spPr>
                              <a:xfrm rot="5400000" flipH="1" flipV="1">
                                <a:off x="4703674" y="-512064"/>
                                <a:ext cx="175145" cy="2304113"/>
                              </a:xfrm>
                              <a:prstGeom prst="bentConnector3">
                                <a:avLst>
                                  <a:gd name="adj1" fmla="val 36949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cxnSp>
                      <p:nvCxnSpPr>
                        <p:cNvPr id="56" name="20 Conector angular"/>
                        <p:cNvCxnSpPr/>
                        <p:nvPr/>
                      </p:nvCxnSpPr>
                      <p:spPr>
                        <a:xfrm rot="5400000" flipH="1" flipV="1">
                          <a:off x="1116281" y="-611872"/>
                          <a:ext cx="252350" cy="14760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4" name="22 Conector angular"/>
                      <p:cNvCxnSpPr/>
                      <p:nvPr/>
                    </p:nvCxnSpPr>
                    <p:spPr>
                      <a:xfrm rot="5400000" flipH="1" flipV="1">
                        <a:off x="2689761" y="-71252"/>
                        <a:ext cx="130810" cy="559199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" name="282 Conector recto"/>
                    <p:cNvCxnSpPr/>
                    <p:nvPr/>
                  </p:nvCxnSpPr>
                  <p:spPr>
                    <a:xfrm>
                      <a:off x="4500748" y="225631"/>
                      <a:ext cx="0" cy="74744"/>
                    </a:xfrm>
                    <a:prstGeom prst="lin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69 Conector angular"/>
                  <p:cNvCxnSpPr>
                    <a:endCxn id="68" idx="0"/>
                  </p:cNvCxnSpPr>
                  <p:nvPr/>
                </p:nvCxnSpPr>
                <p:spPr>
                  <a:xfrm rot="10800000" flipV="1">
                    <a:off x="5939217" y="298456"/>
                    <a:ext cx="5955" cy="1840"/>
                  </a:xfrm>
                  <a:prstGeom prst="bentConnector2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upo 17"/>
              <p:cNvGrpSpPr/>
              <p:nvPr/>
            </p:nvGrpSpPr>
            <p:grpSpPr>
              <a:xfrm>
                <a:off x="457201" y="95759"/>
                <a:ext cx="6671845" cy="1650477"/>
                <a:chOff x="0" y="-88308"/>
                <a:chExt cx="6671846" cy="1650477"/>
              </a:xfrm>
              <a:grpFill/>
            </p:grpSpPr>
            <p:sp>
              <p:nvSpPr>
                <p:cNvPr id="19" name="139 Elipse"/>
                <p:cNvSpPr/>
                <p:nvPr/>
              </p:nvSpPr>
              <p:spPr>
                <a:xfrm>
                  <a:off x="1744850" y="415054"/>
                  <a:ext cx="894499" cy="534080"/>
                </a:xfrm>
                <a:prstGeom prst="ellipse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/>
                <a:p>
                  <a:pPr algn="ctr"/>
                  <a:r>
                    <a:rPr lang="es-MX" sz="650" b="1" dirty="0">
                      <a:solidFill>
                        <a:schemeClr val="tx1"/>
                      </a:solidFill>
                    </a:rPr>
                    <a:t>Condiciones de salud adecuadas</a:t>
                  </a:r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0" y="-88308"/>
                  <a:ext cx="6671846" cy="1650477"/>
                  <a:chOff x="0" y="-88308"/>
                  <a:chExt cx="6671846" cy="1650477"/>
                </a:xfrm>
                <a:grpFill/>
              </p:grpSpPr>
              <p:sp>
                <p:nvSpPr>
                  <p:cNvPr id="25" name="133 Elipse"/>
                  <p:cNvSpPr/>
                  <p:nvPr/>
                </p:nvSpPr>
                <p:spPr>
                  <a:xfrm>
                    <a:off x="964909" y="-88308"/>
                    <a:ext cx="894499" cy="534080"/>
                  </a:xfrm>
                  <a:prstGeom prst="ellipse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650" b="1" kern="1200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rPr>
                      <a:t>Mayor  productividad laboral y escolar</a:t>
                    </a:r>
                    <a:endParaRPr lang="es-MX" sz="650" b="1" dirty="0">
                      <a:solidFill>
                        <a:schemeClr val="tx1"/>
                      </a:solidFill>
                      <a:effectLst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6" name="Grupo 25"/>
                  <p:cNvGrpSpPr/>
                  <p:nvPr/>
                </p:nvGrpSpPr>
                <p:grpSpPr>
                  <a:xfrm>
                    <a:off x="0" y="67240"/>
                    <a:ext cx="6671846" cy="1494929"/>
                    <a:chOff x="0" y="-51513"/>
                    <a:chExt cx="6671846" cy="1494929"/>
                  </a:xfrm>
                  <a:grpFill/>
                </p:grpSpPr>
                <p:sp>
                  <p:nvSpPr>
                    <p:cNvPr id="27" name="137 Elipse"/>
                    <p:cNvSpPr/>
                    <p:nvPr/>
                  </p:nvSpPr>
                  <p:spPr>
                    <a:xfrm>
                      <a:off x="2601669" y="-51513"/>
                      <a:ext cx="894499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 fontScale="92500"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Mayor oportunidades de trabajo e ingresos </a:t>
                      </a:r>
                    </a:p>
                  </p:txBody>
                </p:sp>
                <p:grpSp>
                  <p:nvGrpSpPr>
                    <p:cNvPr id="28" name="Grupo 27"/>
                    <p:cNvGrpSpPr/>
                    <p:nvPr/>
                  </p:nvGrpSpPr>
                  <p:grpSpPr>
                    <a:xfrm>
                      <a:off x="0" y="501513"/>
                      <a:ext cx="6671846" cy="941903"/>
                      <a:chOff x="0" y="269944"/>
                      <a:chExt cx="6671846" cy="941903"/>
                    </a:xfrm>
                    <a:grpFill/>
                  </p:grpSpPr>
                  <p:cxnSp>
                    <p:nvCxnSpPr>
                      <p:cNvPr id="29" name="262 Conector angular"/>
                      <p:cNvCxnSpPr>
                        <a:stCxn id="19" idx="2"/>
                      </p:cNvCxnSpPr>
                      <p:nvPr/>
                    </p:nvCxnSpPr>
                    <p:spPr>
                      <a:xfrm rot="10800000">
                        <a:off x="447259" y="269944"/>
                        <a:ext cx="1297592" cy="61828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3" name="Grupo 32"/>
                      <p:cNvGrpSpPr/>
                      <p:nvPr/>
                    </p:nvGrpSpPr>
                    <p:grpSpPr>
                      <a:xfrm>
                        <a:off x="0" y="274006"/>
                        <a:ext cx="6671846" cy="937841"/>
                        <a:chOff x="0" y="0"/>
                        <a:chExt cx="6671846" cy="937841"/>
                      </a:xfrm>
                      <a:grpFill/>
                    </p:grpSpPr>
                    <p:grpSp>
                      <p:nvGrpSpPr>
                        <p:cNvPr id="35" name="Grupo 34"/>
                        <p:cNvGrpSpPr/>
                        <p:nvPr/>
                      </p:nvGrpSpPr>
                      <p:grpSpPr>
                        <a:xfrm>
                          <a:off x="0" y="0"/>
                          <a:ext cx="6671846" cy="937841"/>
                          <a:chOff x="0" y="0"/>
                          <a:chExt cx="6671846" cy="937841"/>
                        </a:xfrm>
                        <a:grpFill/>
                      </p:grpSpPr>
                      <p:grpSp>
                        <p:nvGrpSpPr>
                          <p:cNvPr id="37" name="Grupo 3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671846" cy="937841"/>
                            <a:chOff x="0" y="0"/>
                            <a:chExt cx="6671846" cy="937841"/>
                          </a:xfrm>
                          <a:grpFill/>
                        </p:grpSpPr>
                        <p:grpSp>
                          <p:nvGrpSpPr>
                            <p:cNvPr id="39" name="Grupo 38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937841"/>
                              <a:chOff x="0" y="0"/>
                              <a:chExt cx="6671846" cy="937841"/>
                            </a:xfrm>
                            <a:grpFill/>
                          </p:grpSpPr>
                          <p:sp>
                            <p:nvSpPr>
                              <p:cNvPr id="41" name="4 Elipse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 tiempo de recuperación de los pacientes</a:t>
                                </a:r>
                              </a:p>
                            </p:txBody>
                          </p:sp>
                          <p:sp>
                            <p:nvSpPr>
                              <p:cNvPr id="42" name="134 Elipse"/>
                              <p:cNvSpPr/>
                              <p:nvPr/>
                            </p:nvSpPr>
                            <p:spPr>
                              <a:xfrm>
                                <a:off x="1080655" y="17813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Menores tasas de morbilidad y mortalidad</a:t>
                                </a:r>
                              </a:p>
                            </p:txBody>
                          </p:sp>
                          <p:sp>
                            <p:nvSpPr>
                              <p:cNvPr id="43" name="136 Elipse"/>
                              <p:cNvSpPr/>
                              <p:nvPr/>
                            </p:nvSpPr>
                            <p:spPr>
                              <a:xfrm>
                                <a:off x="2131621" y="320633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00" b="1" dirty="0">
                                    <a:solidFill>
                                      <a:schemeClr val="tx1"/>
                                    </a:solidFill>
                                  </a:rPr>
                                  <a:t>Conocimiento  de tomadores de decisiones científico sobre problemas de salud</a:t>
                                </a:r>
                              </a:p>
                            </p:txBody>
                          </p:sp>
                          <p:sp>
                            <p:nvSpPr>
                              <p:cNvPr id="44" name="140 Elipse"/>
                              <p:cNvSpPr/>
                              <p:nvPr/>
                            </p:nvSpPr>
                            <p:spPr>
                              <a:xfrm>
                                <a:off x="3598224" y="403761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Captación de talentos</a:t>
                                </a:r>
                              </a:p>
                            </p:txBody>
                          </p:sp>
                          <p:sp>
                            <p:nvSpPr>
                              <p:cNvPr id="45" name="141 Elipse"/>
                              <p:cNvSpPr/>
                              <p:nvPr/>
                            </p:nvSpPr>
                            <p:spPr>
                              <a:xfrm>
                                <a:off x="4767943" y="344893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Estabilidad económica de la población</a:t>
                                </a:r>
                              </a:p>
                            </p:txBody>
                          </p:sp>
                          <p:sp>
                            <p:nvSpPr>
                              <p:cNvPr id="46" name="142 Elipse"/>
                              <p:cNvSpPr/>
                              <p:nvPr/>
                            </p:nvSpPr>
                            <p:spPr>
                              <a:xfrm>
                                <a:off x="5777347" y="364378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Disminución del gasto público en salud</a:t>
                                </a:r>
                              </a:p>
                            </p:txBody>
                          </p:sp>
                        </p:grpSp>
                        <p:cxnSp>
                          <p:nvCxnSpPr>
                            <p:cNvPr id="40" name="447 Conector angular"/>
                            <p:cNvCxnSpPr/>
                            <p:nvPr/>
                          </p:nvCxnSpPr>
                          <p:spPr>
                            <a:xfrm>
                              <a:off x="890650" y="267194"/>
                              <a:ext cx="185553" cy="176937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38" name="451 Conector angular"/>
                          <p:cNvCxnSpPr/>
                          <p:nvPr/>
                        </p:nvCxnSpPr>
                        <p:spPr>
                          <a:xfrm>
                            <a:off x="1971304" y="445324"/>
                            <a:ext cx="159235" cy="145051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6" name="453 Conector angular"/>
                        <p:cNvCxnSpPr/>
                        <p:nvPr/>
                      </p:nvCxnSpPr>
                      <p:spPr>
                        <a:xfrm>
                          <a:off x="3028208" y="587828"/>
                          <a:ext cx="571886" cy="805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</p:grp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dirty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Realizar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Adecuada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incentivos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Homologar  salarios sectorial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favorables para el desarrollo de la investigación 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255722"/>
                              <a:chOff x="618569" y="0"/>
                              <a:chExt cx="1080053" cy="125572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Actualización del entorno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6"/>
                                <a:ext cx="1025466" cy="675046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Adecuado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Descentralización y desconcentración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Mayor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27" idx="4"/>
            <a:endCxn id="19" idx="6"/>
          </p:cNvCxnSpPr>
          <p:nvPr/>
        </p:nvCxnSpPr>
        <p:spPr>
          <a:xfrm rot="5400000">
            <a:off x="4223560" y="875276"/>
            <a:ext cx="74906" cy="38471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25" idx="4"/>
            <a:endCxn id="19" idx="2"/>
          </p:cNvCxnSpPr>
          <p:nvPr/>
        </p:nvCxnSpPr>
        <p:spPr>
          <a:xfrm rot="16200000" flipH="1">
            <a:off x="2962603" y="839257"/>
            <a:ext cx="219155" cy="31250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Objetivos PP E022 “Investigación y Desarrollo Tecnológico en Salud” - MIR 2021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5" name="Imagen 1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3A09ED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389830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291</Words>
  <Application>Microsoft Office PowerPoint</Application>
  <PresentationFormat>Presentación en pantalla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LUIS ALBERTO JIMÉNEZ GOMÉZ</cp:lastModifiedBy>
  <cp:revision>34</cp:revision>
  <cp:lastPrinted>2018-11-07T17:16:42Z</cp:lastPrinted>
  <dcterms:created xsi:type="dcterms:W3CDTF">2016-05-30T19:15:49Z</dcterms:created>
  <dcterms:modified xsi:type="dcterms:W3CDTF">2020-07-16T22:05:46Z</dcterms:modified>
</cp:coreProperties>
</file>