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66"/>
    <a:srgbClr val="00FF00"/>
    <a:srgbClr val="33CC33"/>
    <a:srgbClr val="FFFFCC"/>
    <a:srgbClr val="FFFFFF"/>
    <a:srgbClr val="CAE8AA"/>
    <a:srgbClr val="EEEFB7"/>
    <a:srgbClr val="AFDCAC"/>
    <a:srgbClr val="A5D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58" autoAdjust="0"/>
  </p:normalViewPr>
  <p:slideViewPr>
    <p:cSldViewPr>
      <p:cViewPr varScale="1">
        <p:scale>
          <a:sx n="85" d="100"/>
          <a:sy n="85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76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134" y="3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89B75-0359-4F87-8F79-330374C0DE88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8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134" y="8829678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7BF40-9EB3-4E09-B6E1-0EE3C4E24E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4227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FB1170F-1FA0-4B2C-AA3D-AC74C7ADDE63}" type="datetimeFigureOut">
              <a:rPr lang="es-ES"/>
              <a:pPr>
                <a:defRPr/>
              </a:pPr>
              <a:t>16/07/2020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7DC715-1876-47A8-98B7-55117020D45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502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dirty="0"/>
          </a:p>
        </p:txBody>
      </p:sp>
      <p:sp>
        <p:nvSpPr>
          <p:cNvPr id="92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63DAEF-B4A2-497C-B345-A03D49FBCAA9}" type="slidenum">
              <a:rPr lang="es-ES"/>
              <a:pPr eaLnBrk="1" hangingPunct="1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06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8CC7B-6126-4C51-9F59-26DCA141378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9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D21B9-9C86-454A-A982-B54D95DFA95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2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A6ABE-360F-4D41-9DB5-3013FFE910E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579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0E516-FBD7-4CA7-8F9D-296ECB7CAFB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85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FEA80-FDA6-4468-A1FF-A66247F40A1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2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E66949-0357-4935-A9FC-9AF94F0E450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56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AD24D-7118-41C2-9C91-440079C1BE0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503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7F49C-A389-44F2-BDA7-A88F0860015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90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B7EB1-0DE4-41B2-AEB4-96F6F2DFB84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0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86474-3930-4784-BFA1-FE40EEDA4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7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BDDBA-A4E9-4D72-8548-B0D162CF241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39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273C9-7F2D-4EB2-82A5-C715293C1DD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73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2414DA-615E-4970-902D-A10EA617849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E023%209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51 Rectángulo"/>
          <p:cNvSpPr/>
          <p:nvPr/>
        </p:nvSpPr>
        <p:spPr bwMode="auto">
          <a:xfrm>
            <a:off x="5750622" y="6024697"/>
            <a:ext cx="1738800" cy="7768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marL="85725" indent="-85725">
              <a:defRPr/>
            </a:pPr>
            <a:endParaRPr lang="es-MX" sz="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62 Rectángulo"/>
          <p:cNvSpPr/>
          <p:nvPr/>
        </p:nvSpPr>
        <p:spPr bwMode="auto">
          <a:xfrm>
            <a:off x="2515" y="737156"/>
            <a:ext cx="2392114" cy="72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dirty="0">
                <a:solidFill>
                  <a:schemeClr val="tx1"/>
                </a:solidFill>
                <a:cs typeface="Calibri" pitchFamily="34" charset="0"/>
              </a:rPr>
              <a:t>  </a:t>
            </a:r>
            <a:r>
              <a:rPr lang="es-MX" sz="800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Contribuir al bienestar social e igualdad mediante la atención a la demanda de servicios especializados que se presentan a los Institutos Nacionales de Salud y Hospitales de Alta Especialidad en coordinación con la red de servicios </a:t>
            </a:r>
          </a:p>
        </p:txBody>
      </p:sp>
      <p:sp>
        <p:nvSpPr>
          <p:cNvPr id="90" name="63 Rectángulo"/>
          <p:cNvSpPr/>
          <p:nvPr/>
        </p:nvSpPr>
        <p:spPr bwMode="auto">
          <a:xfrm>
            <a:off x="-1" y="1648372"/>
            <a:ext cx="2523643" cy="686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i="1" dirty="0">
                <a:solidFill>
                  <a:schemeClr val="tx1"/>
                </a:solidFill>
                <a:cs typeface="Calibri" pitchFamily="34" charset="0"/>
              </a:rPr>
              <a:t>   </a:t>
            </a:r>
            <a:r>
              <a:rPr lang="es-MX" sz="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población con padecimientos de alta complejidad que recibe atención médica especializada con calidad en los Institutos Nacionales de Salud y Hospitales de Alta Especialidad mejora sus condiciones de salud</a:t>
            </a:r>
          </a:p>
        </p:txBody>
      </p:sp>
      <p:sp>
        <p:nvSpPr>
          <p:cNvPr id="96" name="74 Rectángulo"/>
          <p:cNvSpPr/>
          <p:nvPr/>
        </p:nvSpPr>
        <p:spPr bwMode="auto">
          <a:xfrm>
            <a:off x="4768292" y="6205176"/>
            <a:ext cx="945069" cy="426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Hospitalización de pacientes</a:t>
            </a:r>
          </a:p>
        </p:txBody>
      </p:sp>
      <p:sp>
        <p:nvSpPr>
          <p:cNvPr id="98" name="6 Rectángulo"/>
          <p:cNvSpPr/>
          <p:nvPr/>
        </p:nvSpPr>
        <p:spPr>
          <a:xfrm>
            <a:off x="5963880" y="6211548"/>
            <a:ext cx="1540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800" b="1" dirty="0"/>
              <a:t>Tasa de infección </a:t>
            </a:r>
            <a:r>
              <a:rPr lang="es-MX" sz="800" b="1"/>
              <a:t>nosocomial por </a:t>
            </a:r>
            <a:r>
              <a:rPr lang="es-MX" sz="800" b="1" dirty="0"/>
              <a:t>mil  días </a:t>
            </a:r>
            <a:r>
              <a:rPr lang="es-MX" sz="800" b="1"/>
              <a:t>estancia hospitalaria </a:t>
            </a:r>
            <a:r>
              <a:rPr lang="es-MX" sz="800" b="1" dirty="0"/>
              <a:t>(T) </a:t>
            </a:r>
          </a:p>
        </p:txBody>
      </p:sp>
      <p:sp>
        <p:nvSpPr>
          <p:cNvPr id="99" name="8 Rectángulo"/>
          <p:cNvSpPr/>
          <p:nvPr/>
        </p:nvSpPr>
        <p:spPr>
          <a:xfrm rot="10800000" flipV="1">
            <a:off x="2541246" y="1797073"/>
            <a:ext cx="2876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Porcentaje de egresos hospitalarios por mejoría y curación (T)  </a:t>
            </a:r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01" name="8 Rectángulo"/>
          <p:cNvSpPr/>
          <p:nvPr/>
        </p:nvSpPr>
        <p:spPr>
          <a:xfrm rot="10800000" flipV="1">
            <a:off x="1007775" y="6183159"/>
            <a:ext cx="1933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Proporción de consultas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de primera vez respecto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a </a:t>
            </a:r>
            <a:r>
              <a:rPr lang="es-MX" sz="800" b="1" dirty="0" err="1"/>
              <a:t>preconsultas</a:t>
            </a:r>
            <a:r>
              <a:rPr lang="es-MX" sz="800" b="1" dirty="0"/>
              <a:t>  (T) 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44 CuadroTexto"/>
          <p:cNvSpPr txBox="1">
            <a:spLocks noChangeArrowheads="1"/>
          </p:cNvSpPr>
          <p:nvPr/>
        </p:nvSpPr>
        <p:spPr bwMode="auto">
          <a:xfrm>
            <a:off x="1781840" y="313059"/>
            <a:ext cx="61926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cs typeface="Arial" charset="0"/>
              </a:rPr>
              <a:t>PP E023  “</a:t>
            </a:r>
            <a:r>
              <a:rPr lang="es-MX" sz="1000" b="1" dirty="0">
                <a:cs typeface="Arial" charset="0"/>
                <a:sym typeface="Symbol" pitchFamily="18" charset="2"/>
              </a:rPr>
              <a:t>Atención a la Salud”</a:t>
            </a:r>
            <a:endParaRPr lang="es-MX" sz="1000" b="1" dirty="0">
              <a:cs typeface="Arial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4839459" y="3902060"/>
            <a:ext cx="9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i="1" dirty="0"/>
              <a:t>Atención hospitalaria especializada otorgada</a:t>
            </a:r>
          </a:p>
        </p:txBody>
      </p:sp>
      <p:sp>
        <p:nvSpPr>
          <p:cNvPr id="61" name="CuadroTexto 60"/>
          <p:cNvSpPr txBox="1"/>
          <p:nvPr/>
        </p:nvSpPr>
        <p:spPr>
          <a:xfrm>
            <a:off x="28040" y="3903685"/>
            <a:ext cx="9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i="1" dirty="0"/>
              <a:t>Atención ambulatoria</a:t>
            </a:r>
          </a:p>
          <a:p>
            <a:r>
              <a:rPr lang="es-MX" sz="800" b="1" i="1" dirty="0"/>
              <a:t>especializada otorgada</a:t>
            </a:r>
          </a:p>
        </p:txBody>
      </p:sp>
      <p:sp>
        <p:nvSpPr>
          <p:cNvPr id="39" name="44 CuadroTexto"/>
          <p:cNvSpPr txBox="1">
            <a:spLocks noChangeArrowheads="1"/>
          </p:cNvSpPr>
          <p:nvPr/>
        </p:nvSpPr>
        <p:spPr bwMode="auto">
          <a:xfrm>
            <a:off x="2411760" y="107368"/>
            <a:ext cx="48408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cs typeface="Arial" charset="0"/>
              </a:rPr>
              <a:t>Matriz de Indicadores para Resultados 2021  </a:t>
            </a:r>
            <a:endParaRPr lang="es-MX" sz="1000" b="1" dirty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19647" y="0"/>
            <a:ext cx="1960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sz="800" dirty="0"/>
              <a:t>Comisión Coordinadora de Institutos Nacionales de Salud y Hospitales de Alta Especialidad</a:t>
            </a:r>
          </a:p>
          <a:p>
            <a:pPr eaLnBrk="1" hangingPunct="1"/>
            <a:endParaRPr lang="es-ES" sz="800" dirty="0"/>
          </a:p>
        </p:txBody>
      </p:sp>
      <p:sp>
        <p:nvSpPr>
          <p:cNvPr id="104" name="Rectángulo 103"/>
          <p:cNvSpPr/>
          <p:nvPr/>
        </p:nvSpPr>
        <p:spPr>
          <a:xfrm>
            <a:off x="2524805" y="638800"/>
            <a:ext cx="2778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s-MX" sz="800" b="1" dirty="0">
              <a:hlinkClick r:id="rId3" action="ppaction://hlinkpres?slideindex=1&amp;slidetitle=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Porcentaje de pacientes referidos por instituciones públicas de salud a los que  se les apertura  expediente clínico institucional (T) </a:t>
            </a:r>
          </a:p>
        </p:txBody>
      </p:sp>
      <p:sp>
        <p:nvSpPr>
          <p:cNvPr id="75" name="45 Rectángulo"/>
          <p:cNvSpPr/>
          <p:nvPr/>
        </p:nvSpPr>
        <p:spPr bwMode="auto">
          <a:xfrm>
            <a:off x="2505296" y="757936"/>
            <a:ext cx="2704584" cy="622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" name="Grupo 47"/>
          <p:cNvGrpSpPr/>
          <p:nvPr/>
        </p:nvGrpSpPr>
        <p:grpSpPr>
          <a:xfrm>
            <a:off x="130078" y="5835272"/>
            <a:ext cx="2393564" cy="966294"/>
            <a:chOff x="130078" y="5835272"/>
            <a:chExt cx="2393564" cy="966294"/>
          </a:xfrm>
        </p:grpSpPr>
        <p:sp>
          <p:nvSpPr>
            <p:cNvPr id="79" name="50 Rectángulo"/>
            <p:cNvSpPr/>
            <p:nvPr/>
          </p:nvSpPr>
          <p:spPr bwMode="auto">
            <a:xfrm>
              <a:off x="866725" y="6021251"/>
              <a:ext cx="1656917" cy="7803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0"/>
            <a:lstStyle/>
            <a:p>
              <a:pPr marL="171450" indent="-171450"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endParaRPr lang="es-MX" sz="6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pres?slideindex=1&amp;slidetitle=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pres?slideindex=1&amp;slidetitle="/>
              </a:endParaRPr>
            </a:p>
          </p:txBody>
        </p:sp>
        <p:sp>
          <p:nvSpPr>
            <p:cNvPr id="94" name="72 Rectángulo"/>
            <p:cNvSpPr/>
            <p:nvPr/>
          </p:nvSpPr>
          <p:spPr bwMode="auto">
            <a:xfrm>
              <a:off x="130078" y="6055504"/>
              <a:ext cx="807172" cy="53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800" b="1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Valoración de usuarios</a:t>
              </a:r>
            </a:p>
          </p:txBody>
        </p:sp>
        <p:cxnSp>
          <p:nvCxnSpPr>
            <p:cNvPr id="14" name="Conector recto 13"/>
            <p:cNvCxnSpPr>
              <a:stCxn id="87" idx="2"/>
              <a:endCxn id="79" idx="0"/>
            </p:cNvCxnSpPr>
            <p:nvPr/>
          </p:nvCxnSpPr>
          <p:spPr>
            <a:xfrm flipH="1">
              <a:off x="1695184" y="5835272"/>
              <a:ext cx="3645" cy="1859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ector recto 19"/>
          <p:cNvCxnSpPr>
            <a:stCxn id="113" idx="2"/>
            <a:endCxn id="80" idx="0"/>
          </p:cNvCxnSpPr>
          <p:nvPr/>
        </p:nvCxnSpPr>
        <p:spPr>
          <a:xfrm>
            <a:off x="6616991" y="5722466"/>
            <a:ext cx="3031" cy="302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22 Rectángulo"/>
          <p:cNvSpPr/>
          <p:nvPr/>
        </p:nvSpPr>
        <p:spPr>
          <a:xfrm>
            <a:off x="5261100" y="724442"/>
            <a:ext cx="3809673" cy="563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Condiciones macroeconómicas estables. 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Se cuenta con planes emergentes para atender desastres naturales y epidemias que pongan en peligro la vida de la población.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El perfil epidemiológico y demográfico de la población se mantiene o presenta cambios graduales.</a:t>
            </a:r>
          </a:p>
          <a:p>
            <a:pPr marL="88900" indent="-88900">
              <a:buFont typeface="+mj-lt"/>
              <a:buAutoNum type="arabicPeriod"/>
            </a:pPr>
            <a:endParaRPr lang="es-MX" sz="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22 Rectángulo"/>
          <p:cNvSpPr/>
          <p:nvPr/>
        </p:nvSpPr>
        <p:spPr>
          <a:xfrm>
            <a:off x="5240827" y="1340768"/>
            <a:ext cx="3874612" cy="1140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Se mejora la cobertura de atención médica del primero y segundo nivel de atención a la población no derechohabiente de la seguridad social.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Las políticas públicas de salud tienen una mayor cobertura de padecimientos que requieren atención médica especializada y de la población que es atendida por las instituciones de salud para población no derechohabiente. 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Se mantienen condiciones macroeconómicas estables que permitan la adquisición y mantenimiento de equipo e insumos especializados para la salud.</a:t>
            </a:r>
          </a:p>
          <a:p>
            <a:pPr marL="88900" indent="-88900">
              <a:buFont typeface="+mj-lt"/>
              <a:buAutoNum type="arabicPeriod"/>
            </a:pPr>
            <a:endParaRPr lang="es-MX" sz="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50" b="1" dirty="0">
                <a:solidFill>
                  <a:schemeClr val="tx1"/>
                </a:solidFill>
              </a:rPr>
              <a:t>Las redes de servicios operan adecuadamente el sistema de referencia y </a:t>
            </a:r>
            <a:r>
              <a:rPr lang="es-MX" sz="650" b="1" dirty="0" err="1">
                <a:solidFill>
                  <a:schemeClr val="tx1"/>
                </a:solidFill>
              </a:rPr>
              <a:t>contrareferencia</a:t>
            </a:r>
            <a:r>
              <a:rPr lang="es-MX" sz="600" b="1" u="sng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2" name="22 Rectángulo"/>
          <p:cNvSpPr/>
          <p:nvPr/>
        </p:nvSpPr>
        <p:spPr>
          <a:xfrm>
            <a:off x="7560986" y="3001250"/>
            <a:ext cx="1543192" cy="18016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La demanda se mantiene de acuerdo a lo proyectado</a:t>
            </a:r>
            <a:r>
              <a:rPr lang="es-MX" sz="600" dirty="0">
                <a:solidFill>
                  <a:schemeClr val="tx1"/>
                </a:solidFill>
              </a:rPr>
              <a:t>.</a:t>
            </a:r>
            <a:endParaRPr lang="es-MX" sz="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22 Rectángulo"/>
          <p:cNvSpPr/>
          <p:nvPr/>
        </p:nvSpPr>
        <p:spPr>
          <a:xfrm>
            <a:off x="7540635" y="5873581"/>
            <a:ext cx="1530138" cy="1222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La población cumple con las actividades médicas comprometidas con la unidad médica. </a:t>
            </a:r>
          </a:p>
          <a:p>
            <a:pPr marL="92075" indent="-92075">
              <a:buFont typeface="+mj-lt"/>
              <a:buAutoNum type="arabicPeriod"/>
            </a:pPr>
            <a:endParaRPr lang="es-MX" sz="800" b="1" dirty="0">
              <a:solidFill>
                <a:schemeClr val="tx1"/>
              </a:solidFill>
            </a:endParaRPr>
          </a:p>
        </p:txBody>
      </p:sp>
      <p:grpSp>
        <p:nvGrpSpPr>
          <p:cNvPr id="81" name="Grupo 80"/>
          <p:cNvGrpSpPr/>
          <p:nvPr/>
        </p:nvGrpSpPr>
        <p:grpSpPr>
          <a:xfrm>
            <a:off x="856411" y="2636249"/>
            <a:ext cx="6629202" cy="3222662"/>
            <a:chOff x="16128" y="2562575"/>
            <a:chExt cx="6629202" cy="3222662"/>
          </a:xfrm>
        </p:grpSpPr>
        <p:grpSp>
          <p:nvGrpSpPr>
            <p:cNvPr id="82" name="Grupo 81"/>
            <p:cNvGrpSpPr/>
            <p:nvPr/>
          </p:nvGrpSpPr>
          <p:grpSpPr>
            <a:xfrm>
              <a:off x="4908263" y="2595788"/>
              <a:ext cx="1737067" cy="3053004"/>
              <a:chOff x="6334641" y="2515442"/>
              <a:chExt cx="1737067" cy="3053004"/>
            </a:xfrm>
          </p:grpSpPr>
          <p:grpSp>
            <p:nvGrpSpPr>
              <p:cNvPr id="97" name="Grupo 96"/>
              <p:cNvGrpSpPr/>
              <p:nvPr/>
            </p:nvGrpSpPr>
            <p:grpSpPr>
              <a:xfrm>
                <a:off x="6334641" y="2515442"/>
                <a:ext cx="1736889" cy="3053004"/>
                <a:chOff x="6334641" y="2515442"/>
                <a:chExt cx="1736889" cy="3053004"/>
              </a:xfrm>
            </p:grpSpPr>
            <p:sp>
              <p:nvSpPr>
                <p:cNvPr id="113" name="48 Rectángulo"/>
                <p:cNvSpPr/>
                <p:nvPr/>
              </p:nvSpPr>
              <p:spPr bwMode="auto">
                <a:xfrm>
                  <a:off x="6334641" y="2515442"/>
                  <a:ext cx="1736889" cy="305300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t" anchorCtr="0"/>
                <a:lstStyle/>
                <a:p>
                  <a:pPr marL="87313" indent="-87313"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i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4" name="6 Rectángulo"/>
                <p:cNvSpPr/>
                <p:nvPr/>
              </p:nvSpPr>
              <p:spPr>
                <a:xfrm>
                  <a:off x="6401535" y="5038280"/>
                  <a:ext cx="166527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85725" indent="-85725">
                    <a:buFontTx/>
                    <a:buChar char="-"/>
                    <a:defRPr/>
                  </a:pPr>
                  <a:endParaRPr lang="es-MX" sz="800" dirty="0"/>
                </a:p>
                <a:p>
                  <a:pPr>
                    <a:defRPr/>
                  </a:pPr>
                  <a:r>
                    <a:rPr lang="es-MX" sz="800" b="1" dirty="0"/>
                    <a:t>Promedio de días estancia (T) </a:t>
                  </a:r>
                </a:p>
              </p:txBody>
            </p:sp>
          </p:grpSp>
          <p:grpSp>
            <p:nvGrpSpPr>
              <p:cNvPr id="102" name="Grupo 101"/>
              <p:cNvGrpSpPr/>
              <p:nvPr/>
            </p:nvGrpSpPr>
            <p:grpSpPr>
              <a:xfrm>
                <a:off x="6345173" y="2543615"/>
                <a:ext cx="1726535" cy="2461109"/>
                <a:chOff x="6345173" y="2543615"/>
                <a:chExt cx="1726535" cy="2461109"/>
              </a:xfrm>
            </p:grpSpPr>
            <p:sp>
              <p:nvSpPr>
                <p:cNvPr id="105" name="6 Rectángulo"/>
                <p:cNvSpPr/>
                <p:nvPr/>
              </p:nvSpPr>
              <p:spPr>
                <a:xfrm>
                  <a:off x="6398549" y="4543059"/>
                  <a:ext cx="1440160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85725" indent="-85725">
                    <a:buFontTx/>
                    <a:buChar char="-"/>
                    <a:defRPr/>
                  </a:pPr>
                  <a:endParaRPr lang="es-MX" sz="800" dirty="0"/>
                </a:p>
                <a:p>
                  <a:pPr>
                    <a:defRPr/>
                  </a:pPr>
                  <a:r>
                    <a:rPr lang="es-MX" sz="800" b="1" dirty="0"/>
                    <a:t>Porcentaje de ocupación hospitalaria (T) </a:t>
                  </a:r>
                </a:p>
              </p:txBody>
            </p:sp>
            <p:sp>
              <p:nvSpPr>
                <p:cNvPr id="107" name="Rectángulo 9"/>
                <p:cNvSpPr/>
                <p:nvPr/>
              </p:nvSpPr>
              <p:spPr>
                <a:xfrm>
                  <a:off x="6398549" y="4143869"/>
                  <a:ext cx="1609071" cy="3385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/>
                    <a:t>Porcentaje de auditorias clínicas realizadas (A)</a:t>
                  </a:r>
                </a:p>
              </p:txBody>
            </p:sp>
            <p:sp>
              <p:nvSpPr>
                <p:cNvPr id="108" name="Rectángulo 107"/>
                <p:cNvSpPr/>
                <p:nvPr/>
              </p:nvSpPr>
              <p:spPr>
                <a:xfrm>
                  <a:off x="6345173" y="3490255"/>
                  <a:ext cx="1726535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/>
                    <a:t>Porcentaje de expedientes clínicos revisados aprobados conforme a la NOM SSA 004 (T) </a:t>
                  </a:r>
                </a:p>
              </p:txBody>
            </p:sp>
            <p:sp>
              <p:nvSpPr>
                <p:cNvPr id="109" name="8 Rectángulo"/>
                <p:cNvSpPr/>
                <p:nvPr/>
              </p:nvSpPr>
              <p:spPr>
                <a:xfrm rot="10800000" flipV="1">
                  <a:off x="6355539" y="2543615"/>
                  <a:ext cx="1682112" cy="83099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/>
                    <a:t>Porcentaje de usuarios con percepción de satisfacción de la calidad de la atención médica hospitalaria recibida superior a 80 puntos porcentuales (T)  </a:t>
                  </a:r>
                  <a:r>
                    <a:rPr lang="es-MX" sz="8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</a:p>
              </p:txBody>
            </p:sp>
          </p:grpSp>
        </p:grpSp>
        <p:grpSp>
          <p:nvGrpSpPr>
            <p:cNvPr id="83" name="Grupo 82"/>
            <p:cNvGrpSpPr/>
            <p:nvPr/>
          </p:nvGrpSpPr>
          <p:grpSpPr>
            <a:xfrm>
              <a:off x="16128" y="2562575"/>
              <a:ext cx="1736711" cy="3222662"/>
              <a:chOff x="855171" y="2479893"/>
              <a:chExt cx="1736711" cy="3222662"/>
            </a:xfrm>
          </p:grpSpPr>
          <p:grpSp>
            <p:nvGrpSpPr>
              <p:cNvPr id="85" name="Grupo 84"/>
              <p:cNvGrpSpPr/>
              <p:nvPr/>
            </p:nvGrpSpPr>
            <p:grpSpPr>
              <a:xfrm>
                <a:off x="855171" y="2479893"/>
                <a:ext cx="1719684" cy="3222662"/>
                <a:chOff x="855171" y="2479893"/>
                <a:chExt cx="1719684" cy="3222662"/>
              </a:xfrm>
            </p:grpSpPr>
            <p:sp>
              <p:nvSpPr>
                <p:cNvPr id="87" name="47 Rectángulo"/>
                <p:cNvSpPr/>
                <p:nvPr/>
              </p:nvSpPr>
              <p:spPr bwMode="auto">
                <a:xfrm>
                  <a:off x="855171" y="2479893"/>
                  <a:ext cx="1684835" cy="319902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88" name="Grupo 87"/>
                <p:cNvGrpSpPr/>
                <p:nvPr/>
              </p:nvGrpSpPr>
              <p:grpSpPr>
                <a:xfrm>
                  <a:off x="894754" y="2482466"/>
                  <a:ext cx="1680101" cy="3220089"/>
                  <a:chOff x="894754" y="2482466"/>
                  <a:chExt cx="1680101" cy="3220089"/>
                </a:xfrm>
              </p:grpSpPr>
              <p:sp>
                <p:nvSpPr>
                  <p:cNvPr id="91" name="8 Rectángulo"/>
                  <p:cNvSpPr/>
                  <p:nvPr/>
                </p:nvSpPr>
                <p:spPr>
                  <a:xfrm rot="10800000" flipV="1">
                    <a:off x="894754" y="4994669"/>
                    <a:ext cx="1637813" cy="70788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Eficacia en el otorgamiento de consulta programada (preconsulta, primera vez, subsecuentes, urgencias o admisión continua)  (T)  </a:t>
                    </a:r>
                    <a:r>
                      <a:rPr lang="es-MX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</a:p>
                </p:txBody>
              </p:sp>
              <p:sp>
                <p:nvSpPr>
                  <p:cNvPr id="92" name="61 Rectángulo"/>
                  <p:cNvSpPr/>
                  <p:nvPr/>
                </p:nvSpPr>
                <p:spPr>
                  <a:xfrm>
                    <a:off x="907047" y="3917956"/>
                    <a:ext cx="1667808" cy="58477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Porcentaje de  procedimientos diagnósticos de alta especialidad realizados (T)  </a:t>
                    </a:r>
                  </a:p>
                </p:txBody>
              </p:sp>
              <p:sp>
                <p:nvSpPr>
                  <p:cNvPr id="93" name="Rectángulo 92"/>
                  <p:cNvSpPr/>
                  <p:nvPr/>
                </p:nvSpPr>
                <p:spPr>
                  <a:xfrm>
                    <a:off x="895530" y="3281160"/>
                    <a:ext cx="1553444" cy="70788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Porcentaje de sesiones de rehabilitación  especializadas realizadas respecto al total realizado (T)</a:t>
                    </a:r>
                  </a:p>
                </p:txBody>
              </p:sp>
              <p:sp>
                <p:nvSpPr>
                  <p:cNvPr id="95" name="8 Rectángulo"/>
                  <p:cNvSpPr/>
                  <p:nvPr/>
                </p:nvSpPr>
                <p:spPr>
                  <a:xfrm rot="10800000" flipV="1">
                    <a:off x="901936" y="2482466"/>
                    <a:ext cx="1650098" cy="83099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Porcentaje de usuarios con percepción de satisfacción de la calidad de la atención médica ambulatoria recibida superior a 80 puntos porcentuales (T)  </a:t>
                    </a:r>
                    <a:r>
                      <a:rPr lang="es-MX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86" name="61 Rectángulo"/>
              <p:cNvSpPr/>
              <p:nvPr/>
            </p:nvSpPr>
            <p:spPr>
              <a:xfrm>
                <a:off x="905353" y="4480087"/>
                <a:ext cx="16865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800" b="1" dirty="0"/>
                  <a:t>Porcentaje de  procedimientos terapéuticos ambulatorios de alta especialidad realizados (T)  </a:t>
                </a:r>
              </a:p>
            </p:txBody>
          </p:sp>
        </p:grpSp>
      </p:grpSp>
      <p:sp>
        <p:nvSpPr>
          <p:cNvPr id="149" name="45 Rectángulo"/>
          <p:cNvSpPr/>
          <p:nvPr/>
        </p:nvSpPr>
        <p:spPr bwMode="auto">
          <a:xfrm>
            <a:off x="2509622" y="1643254"/>
            <a:ext cx="2704584" cy="622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Conector recto 152"/>
          <p:cNvCxnSpPr>
            <a:stCxn id="75" idx="2"/>
            <a:endCxn id="149" idx="0"/>
          </p:cNvCxnSpPr>
          <p:nvPr/>
        </p:nvCxnSpPr>
        <p:spPr>
          <a:xfrm>
            <a:off x="3857588" y="1380615"/>
            <a:ext cx="4326" cy="262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angular 156"/>
          <p:cNvCxnSpPr>
            <a:stCxn id="87" idx="0"/>
            <a:endCxn id="149" idx="2"/>
          </p:cNvCxnSpPr>
          <p:nvPr/>
        </p:nvCxnSpPr>
        <p:spPr>
          <a:xfrm rot="5400000" flipH="1" flipV="1">
            <a:off x="2595213" y="1369549"/>
            <a:ext cx="370316" cy="2163085"/>
          </a:xfrm>
          <a:prstGeom prst="bentConnector3">
            <a:avLst>
              <a:gd name="adj1" fmla="val 452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angular 158"/>
          <p:cNvCxnSpPr>
            <a:stCxn id="113" idx="0"/>
            <a:endCxn id="149" idx="2"/>
          </p:cNvCxnSpPr>
          <p:nvPr/>
        </p:nvCxnSpPr>
        <p:spPr>
          <a:xfrm rot="16200000" flipV="1">
            <a:off x="5037689" y="1090159"/>
            <a:ext cx="403529" cy="27550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22 Rectángulo"/>
          <p:cNvSpPr/>
          <p:nvPr/>
        </p:nvSpPr>
        <p:spPr>
          <a:xfrm>
            <a:off x="2513306" y="3656242"/>
            <a:ext cx="1995127" cy="145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La población cumple con las medidas de prevención primaria y secundaria para la preservación de la salud. 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La población acepta la contrarreferencia a sus unidades médicas de adscripción</a:t>
            </a:r>
            <a:r>
              <a:rPr lang="es-MX" sz="700" b="1" dirty="0">
                <a:solidFill>
                  <a:schemeClr val="tx1"/>
                </a:solidFill>
              </a:rPr>
              <a:t>. </a:t>
            </a:r>
          </a:p>
          <a:p>
            <a:pPr marL="88900" indent="-88900">
              <a:buFont typeface="+mj-lt"/>
              <a:buAutoNum type="arabicPeriod"/>
            </a:pPr>
            <a:endParaRPr lang="es-MX" sz="800" b="1" dirty="0">
              <a:solidFill>
                <a:schemeClr val="tx1"/>
              </a:solidFill>
            </a:endParaRPr>
          </a:p>
          <a:p>
            <a:endParaRPr lang="es-MX" sz="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22 Rectángulo"/>
          <p:cNvSpPr/>
          <p:nvPr/>
        </p:nvSpPr>
        <p:spPr>
          <a:xfrm>
            <a:off x="2509623" y="5938172"/>
            <a:ext cx="1998809" cy="1008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La población y los prestadores de servicios de la salud identifican a los hospitales de alta especialidad como instituciones para atender problemas de mayor complejidad en salud.</a:t>
            </a:r>
          </a:p>
          <a:p>
            <a:pPr marL="92075" indent="-92075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92075" indent="-92075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Los profesionales de la salud completan las plantillas de personal de los hospitales de alta especialidad</a:t>
            </a:r>
          </a:p>
          <a:p>
            <a:pPr marL="92075" indent="-92075">
              <a:buFont typeface="+mj-lt"/>
              <a:buAutoNum type="arabicPeriod"/>
            </a:pPr>
            <a:endParaRPr lang="es-MX" sz="800" b="1" dirty="0">
              <a:solidFill>
                <a:schemeClr val="tx1"/>
              </a:solidFill>
            </a:endParaRPr>
          </a:p>
        </p:txBody>
      </p:sp>
      <p:pic>
        <p:nvPicPr>
          <p:cNvPr id="51" name="Imagen 5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158" y="32658"/>
            <a:ext cx="1891344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73 CuadroTexto"/>
          <p:cNvSpPr txBox="1">
            <a:spLocks noChangeArrowheads="1"/>
          </p:cNvSpPr>
          <p:nvPr/>
        </p:nvSpPr>
        <p:spPr bwMode="auto">
          <a:xfrm>
            <a:off x="5580112" y="374154"/>
            <a:ext cx="190818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>
                <a:solidFill>
                  <a:srgbClr val="0000FF"/>
                </a:solidFill>
              </a:rPr>
              <a:t>JULIO 16 2020 DEFINITIVO</a:t>
            </a:r>
          </a:p>
        </p:txBody>
      </p:sp>
    </p:spTree>
    <p:extLst>
      <p:ext uri="{BB962C8B-B14F-4D97-AF65-F5344CB8AC3E}">
        <p14:creationId xmlns:p14="http://schemas.microsoft.com/office/powerpoint/2010/main" val="938805599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16759</TotalTime>
  <Words>542</Words>
  <Application>Microsoft Office PowerPoint</Application>
  <PresentationFormat>Presentación en pantalla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Diseño predeterminado</vt:lpstr>
      <vt:lpstr>Presentación de PowerPoint</vt:lpstr>
    </vt:vector>
  </TitlesOfParts>
  <Company>Comisión Coordinadora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amata</dc:creator>
  <cp:lastModifiedBy>LUIS ALBERTO JIMÉNEZ GOMÉZ</cp:lastModifiedBy>
  <cp:revision>1577</cp:revision>
  <cp:lastPrinted>2018-10-29T23:09:23Z</cp:lastPrinted>
  <dcterms:created xsi:type="dcterms:W3CDTF">2008-07-18T19:44:53Z</dcterms:created>
  <dcterms:modified xsi:type="dcterms:W3CDTF">2020-07-16T22:19:16Z</dcterms:modified>
</cp:coreProperties>
</file>