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54" autoAdjust="0"/>
    <p:restoredTop sz="94660" autoAdjust="0"/>
  </p:normalViewPr>
  <p:slideViewPr>
    <p:cSldViewPr>
      <p:cViewPr varScale="1">
        <p:scale>
          <a:sx n="99" d="100"/>
          <a:sy n="99" d="100"/>
        </p:scale>
        <p:origin x="120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UL RANGEL" userId="c70c15fe7a52ffdf" providerId="LiveId" clId="{8C102497-0C5D-4F96-8D8B-9CF200B0FB19}"/>
    <pc:docChg chg="custSel modSld">
      <pc:chgData name="RAUL RANGEL" userId="c70c15fe7a52ffdf" providerId="LiveId" clId="{8C102497-0C5D-4F96-8D8B-9CF200B0FB19}" dt="2021-07-02T18:38:37.249" v="72" actId="20577"/>
      <pc:docMkLst>
        <pc:docMk/>
      </pc:docMkLst>
      <pc:sldChg chg="modSp mod">
        <pc:chgData name="RAUL RANGEL" userId="c70c15fe7a52ffdf" providerId="LiveId" clId="{8C102497-0C5D-4F96-8D8B-9CF200B0FB19}" dt="2021-07-02T18:38:37.249" v="72" actId="20577"/>
        <pc:sldMkLst>
          <pc:docMk/>
          <pc:sldMk cId="4112492492" sldId="258"/>
        </pc:sldMkLst>
        <pc:spChg chg="mod">
          <ac:chgData name="RAUL RANGEL" userId="c70c15fe7a52ffdf" providerId="LiveId" clId="{8C102497-0C5D-4F96-8D8B-9CF200B0FB19}" dt="2021-07-02T18:38:02.713" v="7" actId="20577"/>
          <ac:spMkLst>
            <pc:docMk/>
            <pc:sldMk cId="4112492492" sldId="258"/>
            <ac:spMk id="28" creationId="{00000000-0000-0000-0000-000000000000}"/>
          </ac:spMkLst>
        </pc:spChg>
        <pc:spChg chg="mod">
          <ac:chgData name="RAUL RANGEL" userId="c70c15fe7a52ffdf" providerId="LiveId" clId="{8C102497-0C5D-4F96-8D8B-9CF200B0FB19}" dt="2021-07-02T18:37:55.265" v="1" actId="20577"/>
          <ac:spMkLst>
            <pc:docMk/>
            <pc:sldMk cId="4112492492" sldId="258"/>
            <ac:spMk id="31" creationId="{00000000-0000-0000-0000-000000000000}"/>
          </ac:spMkLst>
        </pc:spChg>
        <pc:spChg chg="mod">
          <ac:chgData name="RAUL RANGEL" userId="c70c15fe7a52ffdf" providerId="LiveId" clId="{8C102497-0C5D-4F96-8D8B-9CF200B0FB19}" dt="2021-07-02T18:38:37.249" v="72" actId="20577"/>
          <ac:spMkLst>
            <pc:docMk/>
            <pc:sldMk cId="4112492492" sldId="258"/>
            <ac:spMk id="7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0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776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03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73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507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969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992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18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219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856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776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3D4A-3EAB-4E51-8698-1EEA2967BE43}" type="datetimeFigureOut">
              <a:rPr lang="es-MX" smtClean="0"/>
              <a:t>02/07/2021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53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44 CuadroTexto"/>
          <p:cNvSpPr txBox="1"/>
          <p:nvPr/>
        </p:nvSpPr>
        <p:spPr>
          <a:xfrm>
            <a:off x="1259632" y="880529"/>
            <a:ext cx="58519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Arial" pitchFamily="34" charset="0"/>
                <a:cs typeface="Arial" pitchFamily="34" charset="0"/>
              </a:rPr>
              <a:t>PP E022  </a:t>
            </a:r>
            <a:r>
              <a:rPr lang="es-MX" sz="1000" b="1" dirty="0">
                <a:latin typeface="Arial" pitchFamily="34" charset="0"/>
                <a:cs typeface="Arial" pitchFamily="34" charset="0"/>
                <a:sym typeface="Symbol"/>
              </a:rPr>
              <a:t></a:t>
            </a:r>
            <a:r>
              <a:rPr lang="es-MX" sz="1000" b="1" dirty="0">
                <a:latin typeface="Arial" pitchFamily="34" charset="0"/>
                <a:cs typeface="Arial" pitchFamily="34" charset="0"/>
              </a:rPr>
              <a:t>Investigación y Desarrollo Tecnológico en Salud</a:t>
            </a:r>
            <a:r>
              <a:rPr lang="es-MX" sz="1000" b="1" dirty="0">
                <a:latin typeface="Arial" pitchFamily="34" charset="0"/>
                <a:cs typeface="Arial" pitchFamily="34" charset="0"/>
                <a:sym typeface="Symbol"/>
              </a:rPr>
              <a:t></a:t>
            </a:r>
            <a:endParaRPr lang="es-MX" sz="1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2125055" y="1150967"/>
            <a:ext cx="4001422" cy="1115575"/>
            <a:chOff x="2124331" y="790927"/>
            <a:chExt cx="3579464" cy="1115575"/>
          </a:xfrm>
        </p:grpSpPr>
        <p:sp>
          <p:nvSpPr>
            <p:cNvPr id="46" name="45 Rectángulo"/>
            <p:cNvSpPr/>
            <p:nvPr/>
          </p:nvSpPr>
          <p:spPr>
            <a:xfrm>
              <a:off x="2124331" y="1412752"/>
              <a:ext cx="3563712" cy="4937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Porcentaje de artículos científicos publicados en revistas de impacto alto (S)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Promedio de productos de la investigación por investigador Institucional (S)</a:t>
              </a: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47" name="46 Rectángulo"/>
            <p:cNvSpPr/>
            <p:nvPr/>
          </p:nvSpPr>
          <p:spPr>
            <a:xfrm>
              <a:off x="2141199" y="790927"/>
              <a:ext cx="3562596" cy="5047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Porcentaje de investigadores institucionales de alto nivel (A)</a:t>
              </a:r>
            </a:p>
          </p:txBody>
        </p:sp>
      </p:grpSp>
      <p:cxnSp>
        <p:nvCxnSpPr>
          <p:cNvPr id="65" name="64 Conector recto"/>
          <p:cNvCxnSpPr>
            <a:endCxn id="46" idx="0"/>
          </p:cNvCxnSpPr>
          <p:nvPr/>
        </p:nvCxnSpPr>
        <p:spPr>
          <a:xfrm>
            <a:off x="4116338" y="1679574"/>
            <a:ext cx="624" cy="932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Rectángulo"/>
          <p:cNvSpPr/>
          <p:nvPr/>
        </p:nvSpPr>
        <p:spPr>
          <a:xfrm>
            <a:off x="227742" y="1052989"/>
            <a:ext cx="1967994" cy="712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800" b="1" i="1" dirty="0">
                <a:solidFill>
                  <a:schemeClr val="accent1">
                    <a:lumMod val="75000"/>
                  </a:schemeClr>
                </a:solidFill>
                <a:cs typeface="Calibri" pitchFamily="34" charset="0"/>
              </a:rPr>
              <a:t>Contribuir al desarrollo económico incluyente mediante el desarrollo de la investigación científica para  generar conocimiento sobre temas prioritarios en salud</a:t>
            </a:r>
          </a:p>
        </p:txBody>
      </p:sp>
      <p:sp>
        <p:nvSpPr>
          <p:cNvPr id="87" name="86 Rectángulo"/>
          <p:cNvSpPr/>
          <p:nvPr/>
        </p:nvSpPr>
        <p:spPr>
          <a:xfrm>
            <a:off x="250962" y="1772816"/>
            <a:ext cx="1800758" cy="568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800" b="1" i="1" dirty="0">
                <a:solidFill>
                  <a:schemeClr val="accent1">
                    <a:lumMod val="75000"/>
                  </a:schemeClr>
                </a:solidFill>
                <a:cs typeface="Calibri" pitchFamily="34" charset="0"/>
              </a:rPr>
              <a:t>Los investigadores de las entidades coordinadas por la CCINSHAE generan conocimiento sobre temas prioritarios en salud</a:t>
            </a:r>
          </a:p>
        </p:txBody>
      </p:sp>
      <p:sp>
        <p:nvSpPr>
          <p:cNvPr id="72" name="Text Box 6"/>
          <p:cNvSpPr txBox="1">
            <a:spLocks noChangeArrowheads="1"/>
          </p:cNvSpPr>
          <p:nvPr/>
        </p:nvSpPr>
        <p:spPr bwMode="auto">
          <a:xfrm>
            <a:off x="13240" y="59002"/>
            <a:ext cx="57137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MX" sz="800" dirty="0"/>
              <a:t>Dirección General de Políticas </a:t>
            </a:r>
            <a:r>
              <a:rPr lang="es-MX" sz="800"/>
              <a:t>de Investigación en Salud</a:t>
            </a:r>
            <a:endParaRPr lang="es-ES" sz="8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1114082" y="477201"/>
            <a:ext cx="5851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Arial" pitchFamily="34" charset="0"/>
                <a:cs typeface="Arial" pitchFamily="34" charset="0"/>
              </a:rPr>
              <a:t>Matriz de Indicadores para Resultados 2022 </a:t>
            </a:r>
            <a:r>
              <a:rPr lang="es-MX" sz="1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MX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22 Rectángulo"/>
          <p:cNvSpPr/>
          <p:nvPr/>
        </p:nvSpPr>
        <p:spPr>
          <a:xfrm>
            <a:off x="6199444" y="1124085"/>
            <a:ext cx="2160240" cy="504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800" b="1" dirty="0">
                <a:solidFill>
                  <a:schemeClr val="accent3">
                    <a:lumMod val="50000"/>
                  </a:schemeClr>
                </a:solidFill>
              </a:rPr>
              <a:t>Los conocimientos generados por los investigadores son utilizados para modificar las condiciones de salud de la población.</a:t>
            </a:r>
          </a:p>
        </p:txBody>
      </p:sp>
      <p:sp>
        <p:nvSpPr>
          <p:cNvPr id="38" name="22 Rectángulo"/>
          <p:cNvSpPr/>
          <p:nvPr/>
        </p:nvSpPr>
        <p:spPr>
          <a:xfrm>
            <a:off x="6189062" y="1556792"/>
            <a:ext cx="2487394" cy="9999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800" b="1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> Los Comités editoriales de revistas arbitradas emiten sus evaluaciones oportunamente.</a:t>
            </a:r>
          </a:p>
          <a:p>
            <a:pPr marL="88900" indent="-88900">
              <a:buFont typeface="+mj-lt"/>
              <a:buAutoNum type="arabicPeriod"/>
            </a:pPr>
            <a:endParaRPr lang="es-MX" sz="800" b="1" dirty="0">
              <a:solidFill>
                <a:schemeClr val="accent3">
                  <a:lumMod val="50000"/>
                </a:schemeClr>
              </a:solidFill>
              <a:cs typeface="Arial" pitchFamily="34" charset="0"/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800" b="1" dirty="0">
                <a:solidFill>
                  <a:schemeClr val="accent3">
                    <a:lumMod val="50000"/>
                  </a:schemeClr>
                </a:solidFill>
              </a:rPr>
              <a:t>Los investigadores institucionales realizan investigación acorde a la agenda prioritaria sectorial para la investigación y el desarrollo tecnológico para la salud.</a:t>
            </a:r>
            <a:endParaRPr lang="es-MX" sz="800" b="1" dirty="0">
              <a:solidFill>
                <a:schemeClr val="accent3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62" name="68 Conector recto"/>
          <p:cNvCxnSpPr>
            <a:stCxn id="58" idx="2"/>
            <a:endCxn id="60" idx="0"/>
          </p:cNvCxnSpPr>
          <p:nvPr/>
        </p:nvCxnSpPr>
        <p:spPr>
          <a:xfrm flipH="1">
            <a:off x="4117849" y="5589240"/>
            <a:ext cx="2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22 Rectángulo"/>
          <p:cNvSpPr/>
          <p:nvPr/>
        </p:nvSpPr>
        <p:spPr>
          <a:xfrm>
            <a:off x="7765105" y="4077072"/>
            <a:ext cx="1186844" cy="3404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spcAft>
                <a:spcPts val="600"/>
              </a:spcAft>
              <a:buFont typeface="+mj-lt"/>
              <a:buAutoNum type="arabicPeriod"/>
            </a:pPr>
            <a:endParaRPr lang="es-MX" sz="6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88900" indent="-88900">
              <a:spcAft>
                <a:spcPts val="600"/>
              </a:spcAft>
              <a:buFont typeface="+mj-lt"/>
              <a:buAutoNum type="arabicPeriod"/>
            </a:pPr>
            <a:endParaRPr lang="es-MX" sz="600" b="1" i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259632" y="2492896"/>
            <a:ext cx="6840759" cy="4176464"/>
            <a:chOff x="-737374" y="2086610"/>
            <a:chExt cx="6399312" cy="4176464"/>
          </a:xfrm>
        </p:grpSpPr>
        <p:sp>
          <p:nvSpPr>
            <p:cNvPr id="58" name="47 Rectángulo"/>
            <p:cNvSpPr/>
            <p:nvPr/>
          </p:nvSpPr>
          <p:spPr>
            <a:xfrm>
              <a:off x="475126" y="2086610"/>
              <a:ext cx="2922544" cy="30963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Proporción de investigadores del Sistema Institucional que se hacen acreedores del estímulo al desempeño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Proporción de investigadores que se hacen acreedores al estímulo a la permanencia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93663" indent="-93663"/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-  Tasa de variación de recursos destinados a apoyar la investigación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Proporción del presupuesto complementario obtenido para investigación científica y desarrollo tecnológico para la salud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Porcentaje de presupuesto federal destinado por la Secretaría de Salud a investigación científica y desarrollo tecnológico para la salud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Porcentaje del presupuesto federal institucional destinado a investigación científica y desarrollo tecnológico para la salud (A) 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60" name="50 Rectángulo"/>
            <p:cNvSpPr/>
            <p:nvPr/>
          </p:nvSpPr>
          <p:spPr>
            <a:xfrm>
              <a:off x="475125" y="5470986"/>
              <a:ext cx="2922544" cy="3389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Porcentaje de investigadores vigentes en el Sistema Institucional (A)</a:t>
              </a: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74" name="87 Rectángulo"/>
            <p:cNvSpPr/>
            <p:nvPr/>
          </p:nvSpPr>
          <p:spPr>
            <a:xfrm>
              <a:off x="-707283" y="3342395"/>
              <a:ext cx="129317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800" b="1" i="1" dirty="0">
                  <a:solidFill>
                    <a:schemeClr val="accent1">
                      <a:lumMod val="75000"/>
                    </a:schemeClr>
                  </a:solidFill>
                  <a:cs typeface="Arial" panose="020B0604020202020204" pitchFamily="34" charset="0"/>
                </a:rPr>
                <a:t>Financiamiento otorgado  para el desarrollo de la investigación científica de calidad </a:t>
              </a:r>
            </a:p>
          </p:txBody>
        </p:sp>
        <p:sp>
          <p:nvSpPr>
            <p:cNvPr id="75" name="7 Rectángulo"/>
            <p:cNvSpPr/>
            <p:nvPr/>
          </p:nvSpPr>
          <p:spPr>
            <a:xfrm>
              <a:off x="-737374" y="5432077"/>
              <a:ext cx="129317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800" b="1" i="1" dirty="0">
                  <a:solidFill>
                    <a:schemeClr val="accent1">
                      <a:lumMod val="75000"/>
                    </a:schemeClr>
                  </a:solidFill>
                  <a:cs typeface="Arial" panose="020B0604020202020204" pitchFamily="34" charset="0"/>
                </a:rPr>
                <a:t>Evaluación de la productividad científica de los investigadores</a:t>
              </a:r>
            </a:p>
            <a:p>
              <a:endParaRPr lang="es-MX" sz="800" b="1" i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endParaRPr>
            </a:p>
            <a:p>
              <a:r>
                <a:rPr lang="es-MX" sz="800" b="1" i="1" dirty="0">
                  <a:solidFill>
                    <a:schemeClr val="accent1">
                      <a:lumMod val="75000"/>
                    </a:schemeClr>
                  </a:solidFill>
                  <a:cs typeface="Arial" panose="020B0604020202020204" pitchFamily="34" charset="0"/>
                </a:rPr>
                <a:t>Ocupación de plazas de investigador</a:t>
              </a:r>
            </a:p>
          </p:txBody>
        </p:sp>
        <p:sp>
          <p:nvSpPr>
            <p:cNvPr id="39" name="22 Rectángulo"/>
            <p:cNvSpPr/>
            <p:nvPr/>
          </p:nvSpPr>
          <p:spPr>
            <a:xfrm>
              <a:off x="3427532" y="2615357"/>
              <a:ext cx="1853629" cy="20388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La población de investigadores participa en convocatorias y obtiene financiamiento para el desarrollo de investigación basada en las prioridades en salud. </a:t>
              </a: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Los niveles de inversión del Gobierno Federal para la investigación y el desarrollo tecnológico en salud se mantienen o incrementan. </a:t>
              </a: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El sector privado participa en  el financiamiento y la realización de la investigación y desarrollo tecnológico para la salud. </a:t>
              </a: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Se cuenta con los incentivos para la investigación para la salud. </a:t>
              </a:r>
              <a:endParaRPr lang="es-MX" sz="800" b="1" i="1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endParaRP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endParaRPr lang="es-MX" sz="800" b="1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endParaRPr lang="es-MX" sz="8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44" name="22 Rectángulo"/>
            <p:cNvSpPr/>
            <p:nvPr/>
          </p:nvSpPr>
          <p:spPr>
            <a:xfrm>
              <a:off x="3504867" y="5513263"/>
              <a:ext cx="2157071" cy="74981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La población de investigadores acepta los lineamientos normativos.</a:t>
              </a:r>
              <a:endParaRPr lang="es-MX" sz="400" b="1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endParaRPr lang="es-MX" sz="400" b="1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marL="92075" indent="-92075">
                <a:spcAft>
                  <a:spcPts val="600"/>
                </a:spcAft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1. Existen profesionales de la salud con el  perfil para ocupar las plazas vacantes de investigador</a:t>
              </a:r>
            </a:p>
          </p:txBody>
        </p:sp>
      </p:grpSp>
      <p:sp>
        <p:nvSpPr>
          <p:cNvPr id="49" name="22 Rectángulo"/>
          <p:cNvSpPr/>
          <p:nvPr/>
        </p:nvSpPr>
        <p:spPr>
          <a:xfrm>
            <a:off x="3145615" y="6081754"/>
            <a:ext cx="1359221" cy="587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spcAft>
                <a:spcPts val="600"/>
              </a:spcAft>
              <a:buFont typeface="+mj-lt"/>
              <a:buAutoNum type="arabicPeriod"/>
            </a:pPr>
            <a:endParaRPr lang="es-MX" sz="600" b="1" i="1" dirty="0">
              <a:solidFill>
                <a:schemeClr val="accent3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5" name="Conector recto 4"/>
          <p:cNvCxnSpPr>
            <a:stCxn id="46" idx="2"/>
            <a:endCxn id="58" idx="0"/>
          </p:cNvCxnSpPr>
          <p:nvPr/>
        </p:nvCxnSpPr>
        <p:spPr>
          <a:xfrm>
            <a:off x="4116962" y="2266542"/>
            <a:ext cx="889" cy="2263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Imagen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129" y="24752"/>
            <a:ext cx="1891344" cy="45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50 Rectángulo"/>
          <p:cNvSpPr/>
          <p:nvPr/>
        </p:nvSpPr>
        <p:spPr>
          <a:xfrm>
            <a:off x="2555774" y="6338015"/>
            <a:ext cx="3124151" cy="331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endParaRPr lang="es-MX" sz="800" b="1" dirty="0">
              <a:solidFill>
                <a:schemeClr val="tx1"/>
              </a:solidFill>
              <a:cs typeface="Arial" pitchFamily="34" charset="0"/>
            </a:endParaRPr>
          </a:p>
          <a:p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  <a:p>
            <a:endParaRPr lang="es-MX" sz="900" b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r>
              <a:rPr lang="es-MX" sz="900" b="1" dirty="0">
                <a:solidFill>
                  <a:schemeClr val="tx1"/>
                </a:solidFill>
                <a:cs typeface="Arial" pitchFamily="34" charset="0"/>
              </a:rPr>
              <a:t>Porcentaje de ocupación de plazas de investigadores (S)                                                    </a:t>
            </a:r>
          </a:p>
          <a:p>
            <a:endParaRPr lang="es-MX" sz="800" b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  <a:p>
            <a:pPr marL="88900" indent="-88900">
              <a:buFontTx/>
              <a:buChar char="-"/>
            </a:pPr>
            <a:endParaRPr lang="es-MX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30" name="Conector recto 29"/>
          <p:cNvCxnSpPr/>
          <p:nvPr/>
        </p:nvCxnSpPr>
        <p:spPr>
          <a:xfrm flipH="1" flipV="1">
            <a:off x="4139951" y="6216234"/>
            <a:ext cx="1" cy="1217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73 CuadroTexto"/>
          <p:cNvSpPr txBox="1">
            <a:spLocks noChangeArrowheads="1"/>
          </p:cNvSpPr>
          <p:nvPr/>
        </p:nvSpPr>
        <p:spPr bwMode="auto">
          <a:xfrm>
            <a:off x="5046687" y="553831"/>
            <a:ext cx="215958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>
                <a:solidFill>
                  <a:srgbClr val="0000FF"/>
                </a:solidFill>
              </a:rPr>
              <a:t>JULIO 02 2021 DEFINITIVO</a:t>
            </a:r>
          </a:p>
        </p:txBody>
      </p:sp>
    </p:spTree>
    <p:extLst>
      <p:ext uri="{BB962C8B-B14F-4D97-AF65-F5344CB8AC3E}">
        <p14:creationId xmlns:p14="http://schemas.microsoft.com/office/powerpoint/2010/main" val="4112492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3644</TotalTime>
  <Words>400</Words>
  <Application>Microsoft Office PowerPoint</Application>
  <PresentationFormat>Presentación en pantalla (4:3)</PresentationFormat>
  <Paragraphs>64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CCINSHAE</dc:creator>
  <cp:lastModifiedBy>RAUL RANGEL</cp:lastModifiedBy>
  <cp:revision>400</cp:revision>
  <cp:lastPrinted>2018-11-15T23:03:22Z</cp:lastPrinted>
  <dcterms:created xsi:type="dcterms:W3CDTF">2011-05-18T16:50:13Z</dcterms:created>
  <dcterms:modified xsi:type="dcterms:W3CDTF">2021-07-02T18:38:38Z</dcterms:modified>
</cp:coreProperties>
</file>