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00FF00"/>
    <a:srgbClr val="33CC33"/>
    <a:srgbClr val="FFFFCC"/>
    <a:srgbClr val="FFFFFF"/>
    <a:srgbClr val="CAE8AA"/>
    <a:srgbClr val="EEEFB7"/>
    <a:srgbClr val="AFDCAC"/>
    <a:srgbClr val="A5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58" autoAdjust="0"/>
  </p:normalViewPr>
  <p:slideViewPr>
    <p:cSldViewPr>
      <p:cViewPr varScale="1">
        <p:scale>
          <a:sx n="92" d="100"/>
          <a:sy n="92" d="100"/>
        </p:scale>
        <p:origin x="17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76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34" y="3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9B75-0359-4F87-8F79-330374C0DE88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8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34" y="8829678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7BF40-9EB3-4E09-B6E1-0EE3C4E24E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227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B1170F-1FA0-4B2C-AA3D-AC74C7ADDE63}" type="datetimeFigureOut">
              <a:rPr lang="es-ES"/>
              <a:pPr>
                <a:defRPr/>
              </a:pPr>
              <a:t>15/07/2021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DC715-1876-47A8-98B7-55117020D45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502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dirty="0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63DAEF-B4A2-497C-B345-A03D49FBCAA9}" type="slidenum">
              <a:rPr lang="es-ES"/>
              <a:pPr eaLnBrk="1" hangingPunct="1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06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8CC7B-6126-4C51-9F59-26DCA14137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9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D21B9-9C86-454A-A982-B54D95DFA95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2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A6ABE-360F-4D41-9DB5-3013FFE910E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57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0E516-FBD7-4CA7-8F9D-296ECB7CAF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FEA80-FDA6-4468-A1FF-A66247F40A1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2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66949-0357-4935-A9FC-9AF94F0E45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6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AD24D-7118-41C2-9C91-440079C1BE0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0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7F49C-A389-44F2-BDA7-A88F0860015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90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B7EB1-0DE4-41B2-AEB4-96F6F2DFB84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0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86474-3930-4784-BFA1-FE40EEDA4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BDDBA-A4E9-4D72-8548-B0D162CF24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39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273C9-7F2D-4EB2-82A5-C715293C1DD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2414DA-615E-4970-902D-A10EA617849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023%209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51 Rectángulo"/>
          <p:cNvSpPr/>
          <p:nvPr/>
        </p:nvSpPr>
        <p:spPr bwMode="auto">
          <a:xfrm>
            <a:off x="5750622" y="6024697"/>
            <a:ext cx="1738800" cy="776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defRPr/>
            </a:pPr>
            <a:endParaRPr lang="es-MX" sz="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62 Rectángulo"/>
          <p:cNvSpPr/>
          <p:nvPr/>
        </p:nvSpPr>
        <p:spPr bwMode="auto"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chemeClr val="tx1"/>
                </a:solidFill>
                <a:cs typeface="Calibri" pitchFamily="34" charset="0"/>
              </a:rPr>
              <a:t>  </a:t>
            </a:r>
            <a:r>
              <a:rPr lang="es-MX" sz="8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Contribuir al bienestar social e igualdad mediante la atención a la demanda de servicios especializados que se presentan a los Institutos Nacionales de Salud y Hospitales de Alta Especialidad en coordinación con la red de servicios </a:t>
            </a:r>
          </a:p>
        </p:txBody>
      </p:sp>
      <p:sp>
        <p:nvSpPr>
          <p:cNvPr id="90" name="63 Rectángulo"/>
          <p:cNvSpPr/>
          <p:nvPr/>
        </p:nvSpPr>
        <p:spPr bwMode="auto">
          <a:xfrm>
            <a:off x="-1" y="1648372"/>
            <a:ext cx="2523643" cy="686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i="1" dirty="0">
                <a:solidFill>
                  <a:schemeClr val="tx1"/>
                </a:solidFill>
                <a:cs typeface="Calibri" pitchFamily="34" charset="0"/>
              </a:rPr>
              <a:t>   </a:t>
            </a: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población </a:t>
            </a:r>
            <a:r>
              <a:rPr lang="es-MX" sz="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padecimientos de alta complejidad que recibe atención médica especializada con calidad en los Institutos Nacionales de Salud y Hospitales de Alta Especialidad mejora sus condiciones de salud</a:t>
            </a: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74 Rectángulo"/>
          <p:cNvSpPr/>
          <p:nvPr/>
        </p:nvSpPr>
        <p:spPr bwMode="auto"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Hospitalización de pacientes</a:t>
            </a:r>
          </a:p>
        </p:txBody>
      </p:sp>
      <p:sp>
        <p:nvSpPr>
          <p:cNvPr id="98" name="6 Rectángulo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800" b="1" dirty="0" smtClean="0"/>
              <a:t>Tasa </a:t>
            </a:r>
            <a:r>
              <a:rPr lang="es-MX" sz="800" b="1" dirty="0"/>
              <a:t>de infección </a:t>
            </a:r>
            <a:r>
              <a:rPr lang="es-MX" sz="800" b="1"/>
              <a:t>nosocomial </a:t>
            </a:r>
            <a:r>
              <a:rPr lang="es-MX" sz="800" b="1" smtClean="0"/>
              <a:t>por </a:t>
            </a:r>
            <a:r>
              <a:rPr lang="es-MX" sz="800" b="1" dirty="0"/>
              <a:t>mil  días </a:t>
            </a:r>
            <a:r>
              <a:rPr lang="es-MX" sz="800" b="1" smtClean="0"/>
              <a:t>estancia hospitalaria </a:t>
            </a:r>
            <a:r>
              <a:rPr lang="es-MX" sz="800" b="1" dirty="0"/>
              <a:t>(T) </a:t>
            </a:r>
          </a:p>
        </p:txBody>
      </p:sp>
      <p:sp>
        <p:nvSpPr>
          <p:cNvPr id="99" name="8 Rectángulo"/>
          <p:cNvSpPr/>
          <p:nvPr/>
        </p:nvSpPr>
        <p:spPr>
          <a:xfrm rot="10800000" flipV="1">
            <a:off x="2541246" y="1797073"/>
            <a:ext cx="2876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/>
              <a:t>Porcentaje </a:t>
            </a:r>
            <a:r>
              <a:rPr lang="es-MX" sz="800" b="1" dirty="0"/>
              <a:t>de egresos hospitalarios por mejoría y curación (T)  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1" name="8 Rectángulo"/>
          <p:cNvSpPr/>
          <p:nvPr/>
        </p:nvSpPr>
        <p:spPr>
          <a:xfrm rot="10800000" flipV="1">
            <a:off x="1007775" y="6183159"/>
            <a:ext cx="1933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Proporción de consultas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de primera vez respecto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a </a:t>
            </a:r>
            <a:r>
              <a:rPr lang="es-MX" sz="800" b="1" dirty="0" err="1"/>
              <a:t>preconsultas</a:t>
            </a:r>
            <a:r>
              <a:rPr lang="es-MX" sz="800" b="1" dirty="0"/>
              <a:t>  (T) 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44 CuadroTexto"/>
          <p:cNvSpPr txBox="1">
            <a:spLocks noChangeArrowheads="1"/>
          </p:cNvSpPr>
          <p:nvPr/>
        </p:nvSpPr>
        <p:spPr bwMode="auto"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cs typeface="Arial" charset="0"/>
              </a:rPr>
              <a:t>PP E023  </a:t>
            </a:r>
            <a:r>
              <a:rPr lang="es-MX" sz="1000" b="1" dirty="0" smtClean="0">
                <a:cs typeface="Arial" charset="0"/>
              </a:rPr>
              <a:t>“</a:t>
            </a:r>
            <a:r>
              <a:rPr lang="es-MX" sz="1000" b="1" dirty="0" smtClean="0">
                <a:cs typeface="Arial" charset="0"/>
                <a:sym typeface="Symbol" pitchFamily="18" charset="2"/>
              </a:rPr>
              <a:t>Atención a la Salud”</a:t>
            </a:r>
            <a:endParaRPr lang="es-MX" sz="1000" b="1" dirty="0">
              <a:cs typeface="Arial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hospitalaria especializada otorgada</a:t>
            </a:r>
            <a:endParaRPr lang="es-MX" sz="800" b="1" i="1" dirty="0"/>
          </a:p>
        </p:txBody>
      </p:sp>
      <p:sp>
        <p:nvSpPr>
          <p:cNvPr id="61" name="CuadroTexto 60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ambulatoria</a:t>
            </a:r>
          </a:p>
          <a:p>
            <a:r>
              <a:rPr lang="es-MX" sz="800" b="1" i="1" dirty="0" smtClean="0"/>
              <a:t>especializada otorgada</a:t>
            </a:r>
            <a:endParaRPr lang="es-MX" sz="800" b="1" i="1" dirty="0"/>
          </a:p>
        </p:txBody>
      </p:sp>
      <p:sp>
        <p:nvSpPr>
          <p:cNvPr id="39" name="44 CuadroTexto"/>
          <p:cNvSpPr txBox="1">
            <a:spLocks noChangeArrowheads="1"/>
          </p:cNvSpPr>
          <p:nvPr/>
        </p:nvSpPr>
        <p:spPr bwMode="auto">
          <a:xfrm>
            <a:off x="2411760" y="107368"/>
            <a:ext cx="48408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 smtClean="0">
                <a:cs typeface="Arial" charset="0"/>
              </a:rPr>
              <a:t>Matriz de Indicadores para Resultados 2022  </a:t>
            </a:r>
            <a:endParaRPr lang="es-MX" sz="1000" b="1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</a:t>
            </a:r>
            <a:r>
              <a:rPr lang="es-MX" sz="800" dirty="0" smtClean="0"/>
              <a:t>Especialidad</a:t>
            </a:r>
          </a:p>
          <a:p>
            <a:pPr eaLnBrk="1" hangingPunct="1"/>
            <a:endParaRPr lang="es-ES" sz="800" dirty="0"/>
          </a:p>
        </p:txBody>
      </p:sp>
      <p:sp>
        <p:nvSpPr>
          <p:cNvPr id="104" name="Rectángulo 103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MX" sz="800" b="1" dirty="0">
              <a:hlinkClick r:id="rId3" action="ppaction://hlinkpres?slideindex=1&amp;slidetitle=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Porcentaje de pacientes referidos por instituciones públicas de salud a los que  se les apertura  expediente clínico institucional (T) </a:t>
            </a:r>
          </a:p>
        </p:txBody>
      </p:sp>
      <p:sp>
        <p:nvSpPr>
          <p:cNvPr id="75" name="45 Rectángulo"/>
          <p:cNvSpPr/>
          <p:nvPr/>
        </p:nvSpPr>
        <p:spPr bwMode="auto">
          <a:xfrm>
            <a:off x="2505296" y="757936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Grupo 47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79" name="50 Rectángulo"/>
            <p:cNvSpPr/>
            <p:nvPr/>
          </p:nvSpPr>
          <p:spPr bwMode="auto">
            <a:xfrm>
              <a:off x="866725" y="6021251"/>
              <a:ext cx="1656917" cy="780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es-MX" sz="6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</p:txBody>
        </p:sp>
        <p:sp>
          <p:nvSpPr>
            <p:cNvPr id="94" name="72 Rectángulo"/>
            <p:cNvSpPr/>
            <p:nvPr/>
          </p:nvSpPr>
          <p:spPr bwMode="auto"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Valoración de usuarios</a:t>
              </a:r>
            </a:p>
          </p:txBody>
        </p:sp>
        <p:cxnSp>
          <p:nvCxnSpPr>
            <p:cNvPr id="14" name="Conector recto 13"/>
            <p:cNvCxnSpPr>
              <a:stCxn id="87" idx="2"/>
              <a:endCxn id="79" idx="0"/>
            </p:cNvCxnSpPr>
            <p:nvPr/>
          </p:nvCxnSpPr>
          <p:spPr>
            <a:xfrm flipH="1">
              <a:off x="1695184" y="5835272"/>
              <a:ext cx="3645" cy="185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ector recto 19"/>
          <p:cNvCxnSpPr>
            <a:stCxn id="113" idx="2"/>
            <a:endCxn id="80" idx="0"/>
          </p:cNvCxnSpPr>
          <p:nvPr/>
        </p:nvCxnSpPr>
        <p:spPr>
          <a:xfrm>
            <a:off x="6616991" y="5722466"/>
            <a:ext cx="3031" cy="30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2 Rectángulo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Condiciones </a:t>
            </a:r>
            <a:r>
              <a:rPr lang="es-MX" sz="600" b="1" dirty="0">
                <a:solidFill>
                  <a:schemeClr val="tx1"/>
                </a:solidFill>
              </a:rPr>
              <a:t>macroeconómicas estables.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cuenta con planes emergentes para atender desastres naturales y epidemias que pongan en peligro la vida de la población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El perfil epidemiológico y demográfico de la </a:t>
            </a:r>
            <a:r>
              <a:rPr lang="es-MX" sz="600" b="1" dirty="0" smtClean="0">
                <a:solidFill>
                  <a:schemeClr val="tx1"/>
                </a:solidFill>
              </a:rPr>
              <a:t>población </a:t>
            </a:r>
            <a:r>
              <a:rPr lang="es-MX" sz="600" b="1" dirty="0">
                <a:solidFill>
                  <a:schemeClr val="tx1"/>
                </a:solidFill>
              </a:rPr>
              <a:t>se mantiene o presenta cambios graduales.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22 Rectángulo"/>
          <p:cNvSpPr/>
          <p:nvPr/>
        </p:nvSpPr>
        <p:spPr>
          <a:xfrm>
            <a:off x="5240827" y="1340768"/>
            <a:ext cx="3874612" cy="1140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mejora la cobertura de atención médica del primero y segundo nivel de atención a la población no derechohabiente de la seguridad </a:t>
            </a:r>
            <a:r>
              <a:rPr lang="es-MX" sz="600" b="1" dirty="0" smtClean="0">
                <a:solidFill>
                  <a:schemeClr val="tx1"/>
                </a:solidFill>
              </a:rPr>
              <a:t>social.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Las </a:t>
            </a:r>
            <a:r>
              <a:rPr lang="es-MX" sz="600" b="1" dirty="0">
                <a:solidFill>
                  <a:schemeClr val="tx1"/>
                </a:solidFill>
              </a:rPr>
              <a:t>políticas públicas de salud tienen una mayor cobertura de padecimientos que requieren atención médica especializada y de la población que es atendida por las instituciones de salud para población no derechohabiente.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mantienen condiciones macroeconómicas </a:t>
            </a:r>
            <a:r>
              <a:rPr lang="es-MX" sz="600" b="1" dirty="0" smtClean="0">
                <a:solidFill>
                  <a:schemeClr val="tx1"/>
                </a:solidFill>
              </a:rPr>
              <a:t>estables </a:t>
            </a:r>
            <a:r>
              <a:rPr lang="es-MX" sz="600" b="1" dirty="0">
                <a:solidFill>
                  <a:schemeClr val="tx1"/>
                </a:solidFill>
              </a:rPr>
              <a:t>que permitan la adquisición y mantenimiento de equipo e insumos especializados para la salud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50" b="1" dirty="0" smtClean="0">
                <a:solidFill>
                  <a:schemeClr val="tx1"/>
                </a:solidFill>
              </a:rPr>
              <a:t>Las redes de servicios operan adecuadamente el sistema de referencia y </a:t>
            </a:r>
            <a:r>
              <a:rPr lang="es-MX" sz="650" b="1" dirty="0" err="1" smtClean="0">
                <a:solidFill>
                  <a:schemeClr val="tx1"/>
                </a:solidFill>
              </a:rPr>
              <a:t>contrareferencia</a:t>
            </a:r>
            <a:r>
              <a:rPr lang="es-MX" sz="600" b="1" u="sng" dirty="0" smtClean="0">
                <a:solidFill>
                  <a:schemeClr val="tx1"/>
                </a:solidFill>
              </a:rPr>
              <a:t>.</a:t>
            </a:r>
            <a:endParaRPr lang="es-MX" sz="600" b="1" u="sng" dirty="0">
              <a:solidFill>
                <a:schemeClr val="tx1"/>
              </a:solidFill>
            </a:endParaRPr>
          </a:p>
        </p:txBody>
      </p:sp>
      <p:sp>
        <p:nvSpPr>
          <p:cNvPr id="42" name="22 Rectángulo"/>
          <p:cNvSpPr/>
          <p:nvPr/>
        </p:nvSpPr>
        <p:spPr>
          <a:xfrm>
            <a:off x="7560986" y="3001250"/>
            <a:ext cx="1543192" cy="18016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demanda se mantiene de acuerdo a lo proyectado</a:t>
            </a:r>
            <a:r>
              <a:rPr lang="es-MX" sz="600" dirty="0" smtClean="0">
                <a:solidFill>
                  <a:schemeClr val="tx1"/>
                </a:solidFill>
              </a:rPr>
              <a:t>.</a:t>
            </a:r>
            <a:endParaRPr lang="es-MX" sz="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22 Rectángulo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actividades médicas comprometidas con la unidad médica.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  <p:grpSp>
        <p:nvGrpSpPr>
          <p:cNvPr id="81" name="Grupo 80"/>
          <p:cNvGrpSpPr/>
          <p:nvPr/>
        </p:nvGrpSpPr>
        <p:grpSpPr>
          <a:xfrm>
            <a:off x="856411" y="2636249"/>
            <a:ext cx="6629202" cy="3222662"/>
            <a:chOff x="16128" y="2562575"/>
            <a:chExt cx="6629202" cy="3222662"/>
          </a:xfrm>
        </p:grpSpPr>
        <p:grpSp>
          <p:nvGrpSpPr>
            <p:cNvPr id="82" name="Grupo 81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97" name="Grupo 96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3" name="48 Rectángulo"/>
                <p:cNvSpPr/>
                <p:nvPr/>
              </p:nvSpPr>
              <p:spPr bwMode="auto"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t" anchorCtr="0"/>
                <a:lstStyle/>
                <a:p>
                  <a:pPr marL="87313" indent="-87313"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i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4" name="6 Rectángulo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Promedio de días estancia (T</a:t>
                  </a:r>
                  <a:r>
                    <a:rPr lang="es-MX" sz="800" b="1" dirty="0"/>
                    <a:t>) </a:t>
                  </a:r>
                </a:p>
              </p:txBody>
            </p:sp>
          </p:grpSp>
          <p:grpSp>
            <p:nvGrpSpPr>
              <p:cNvPr id="102" name="Grupo 101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05" name="6 Rectángulo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Porcentaje de ocupación hospitalaria </a:t>
                  </a:r>
                  <a:r>
                    <a:rPr lang="es-MX" sz="800" b="1" dirty="0"/>
                    <a:t>(T) </a:t>
                  </a:r>
                </a:p>
              </p:txBody>
            </p:sp>
            <p:sp>
              <p:nvSpPr>
                <p:cNvPr id="107" name="Rectángulo 9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</a:t>
                  </a:r>
                  <a:r>
                    <a:rPr lang="es-MX" sz="800" b="1" dirty="0" smtClean="0"/>
                    <a:t>auditorias clínicas realizadas (A)</a:t>
                  </a:r>
                  <a:endParaRPr lang="es-MX" sz="800" b="1" dirty="0"/>
                </a:p>
              </p:txBody>
            </p:sp>
            <p:sp>
              <p:nvSpPr>
                <p:cNvPr id="108" name="Rectángulo 107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expedientes </a:t>
                  </a:r>
                  <a:r>
                    <a:rPr lang="es-MX" sz="800" b="1" dirty="0"/>
                    <a:t>clínicos revisados aprobados conforme a la NOM SSA 004 (T) </a:t>
                  </a:r>
                </a:p>
              </p:txBody>
            </p:sp>
            <p:sp>
              <p:nvSpPr>
                <p:cNvPr id="109" name="8 Rectángulo"/>
                <p:cNvSpPr/>
                <p:nvPr/>
              </p:nvSpPr>
              <p:spPr>
                <a:xfrm rot="10800000" flipV="1">
                  <a:off x="6355539" y="2543615"/>
                  <a:ext cx="168211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usuarios con percepción de satisfacción de la calidad de la atención médica hospitalaria recibida superior a 80 puntos porcentuales (</a:t>
                  </a:r>
                  <a:r>
                    <a:rPr lang="es-MX" sz="800" b="1" dirty="0"/>
                    <a:t>T)  </a:t>
                  </a:r>
                  <a:r>
                    <a:rPr lang="es-MX" sz="8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</p:txBody>
            </p:sp>
          </p:grpSp>
        </p:grpSp>
        <p:grpSp>
          <p:nvGrpSpPr>
            <p:cNvPr id="83" name="Grupo 82"/>
            <p:cNvGrpSpPr/>
            <p:nvPr/>
          </p:nvGrpSpPr>
          <p:grpSpPr>
            <a:xfrm>
              <a:off x="16128" y="2562575"/>
              <a:ext cx="1736711" cy="3222662"/>
              <a:chOff x="855171" y="2479893"/>
              <a:chExt cx="1736711" cy="3222662"/>
            </a:xfrm>
          </p:grpSpPr>
          <p:grpSp>
            <p:nvGrpSpPr>
              <p:cNvPr id="85" name="Grupo 84"/>
              <p:cNvGrpSpPr/>
              <p:nvPr/>
            </p:nvGrpSpPr>
            <p:grpSpPr>
              <a:xfrm>
                <a:off x="855171" y="2479893"/>
                <a:ext cx="1719684" cy="3222662"/>
                <a:chOff x="855171" y="2479893"/>
                <a:chExt cx="1719684" cy="3222662"/>
              </a:xfrm>
            </p:grpSpPr>
            <p:sp>
              <p:nvSpPr>
                <p:cNvPr id="87" name="47 Rectángulo"/>
                <p:cNvSpPr/>
                <p:nvPr/>
              </p:nvSpPr>
              <p:spPr bwMode="auto"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8" name="Grupo 87"/>
                <p:cNvGrpSpPr/>
                <p:nvPr/>
              </p:nvGrpSpPr>
              <p:grpSpPr>
                <a:xfrm>
                  <a:off x="894754" y="2482466"/>
                  <a:ext cx="1680101" cy="3220089"/>
                  <a:chOff x="894754" y="2482466"/>
                  <a:chExt cx="1680101" cy="3220089"/>
                </a:xfrm>
              </p:grpSpPr>
              <p:sp>
                <p:nvSpPr>
                  <p:cNvPr id="91" name="8 Rectángulo"/>
                  <p:cNvSpPr/>
                  <p:nvPr/>
                </p:nvSpPr>
                <p:spPr>
                  <a:xfrm rot="10800000" flipV="1">
                    <a:off x="894754" y="4994669"/>
                    <a:ext cx="1637813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Eficacia en el otorgamiento de consulta programada </a:t>
                    </a:r>
                    <a:r>
                      <a:rPr lang="es-MX" sz="800" b="1" dirty="0" smtClean="0"/>
                      <a:t>(preconsulta, primera </a:t>
                    </a:r>
                    <a:r>
                      <a:rPr lang="es-MX" sz="800" b="1" dirty="0"/>
                      <a:t>vez, </a:t>
                    </a:r>
                    <a:r>
                      <a:rPr lang="es-MX" sz="800" b="1" dirty="0" smtClean="0"/>
                      <a:t>subsecuentes, urgencias o admisión continua)  </a:t>
                    </a:r>
                    <a:r>
                      <a:rPr lang="es-MX" sz="800" b="1" dirty="0"/>
                      <a:t>(T)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  <p:sp>
                <p:nvSpPr>
                  <p:cNvPr id="92" name="61 Rectángulo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 procedimientos </a:t>
                    </a:r>
                    <a:r>
                      <a:rPr lang="es-MX" sz="800" b="1" dirty="0" smtClean="0"/>
                      <a:t>diagnósticos de alta especialidad realizados (T</a:t>
                    </a:r>
                    <a:r>
                      <a:rPr lang="es-MX" sz="800" b="1" dirty="0"/>
                      <a:t>)  </a:t>
                    </a:r>
                  </a:p>
                </p:txBody>
              </p:sp>
              <p:sp>
                <p:nvSpPr>
                  <p:cNvPr id="93" name="Rectángulo 92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de sesiones </a:t>
                    </a:r>
                    <a:r>
                      <a:rPr lang="es-MX" sz="800" b="1" dirty="0"/>
                      <a:t>de rehabilitación  </a:t>
                    </a:r>
                    <a:r>
                      <a:rPr lang="es-MX" sz="800" b="1" dirty="0" smtClean="0"/>
                      <a:t>especializadas realizadas </a:t>
                    </a:r>
                    <a:r>
                      <a:rPr lang="es-MX" sz="800" b="1" dirty="0"/>
                      <a:t>respecto </a:t>
                    </a:r>
                    <a:r>
                      <a:rPr lang="es-MX" sz="800" b="1" dirty="0" smtClean="0"/>
                      <a:t>al total realizado </a:t>
                    </a:r>
                    <a:r>
                      <a:rPr lang="es-MX" sz="800" b="1" dirty="0"/>
                      <a:t>(T)</a:t>
                    </a:r>
                  </a:p>
                </p:txBody>
              </p:sp>
              <p:sp>
                <p:nvSpPr>
                  <p:cNvPr id="95" name="8 Rectángulo"/>
                  <p:cNvSpPr/>
                  <p:nvPr/>
                </p:nvSpPr>
                <p:spPr>
                  <a:xfrm rot="10800000" flipV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de usuarios con percepción de satisfacción de la calidad de la atención médica ambulatoria recibida superior a 80 puntos porcentuales (T</a:t>
                    </a:r>
                    <a:r>
                      <a:rPr lang="es-MX" sz="800" b="1" dirty="0"/>
                      <a:t>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86" name="61 Rectángulo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800" b="1" dirty="0"/>
                  <a:t>Porcentaje de  procedimientos </a:t>
                </a:r>
                <a:r>
                  <a:rPr lang="es-MX" sz="800" b="1" dirty="0" smtClean="0"/>
                  <a:t>terapéuticos ambulatorios de alta especialidad realizados (T</a:t>
                </a:r>
                <a:r>
                  <a:rPr lang="es-MX" sz="800" b="1" dirty="0"/>
                  <a:t>)  </a:t>
                </a:r>
              </a:p>
            </p:txBody>
          </p:sp>
        </p:grpSp>
      </p:grpSp>
      <p:sp>
        <p:nvSpPr>
          <p:cNvPr id="149" name="45 Rectángulo"/>
          <p:cNvSpPr/>
          <p:nvPr/>
        </p:nvSpPr>
        <p:spPr bwMode="auto">
          <a:xfrm>
            <a:off x="2509622" y="1643254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Conector recto 152"/>
          <p:cNvCxnSpPr>
            <a:stCxn id="75" idx="2"/>
            <a:endCxn id="149" idx="0"/>
          </p:cNvCxnSpPr>
          <p:nvPr/>
        </p:nvCxnSpPr>
        <p:spPr>
          <a:xfrm>
            <a:off x="3857588" y="1380615"/>
            <a:ext cx="4326" cy="262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angular 156"/>
          <p:cNvCxnSpPr>
            <a:stCxn id="87" idx="0"/>
            <a:endCxn id="149" idx="2"/>
          </p:cNvCxnSpPr>
          <p:nvPr/>
        </p:nvCxnSpPr>
        <p:spPr>
          <a:xfrm rot="5400000" flipH="1" flipV="1">
            <a:off x="2595213" y="1369549"/>
            <a:ext cx="370316" cy="2163085"/>
          </a:xfrm>
          <a:prstGeom prst="bentConnector3">
            <a:avLst>
              <a:gd name="adj1" fmla="val 452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angular 158"/>
          <p:cNvCxnSpPr>
            <a:stCxn id="113" idx="0"/>
            <a:endCxn id="149" idx="2"/>
          </p:cNvCxnSpPr>
          <p:nvPr/>
        </p:nvCxnSpPr>
        <p:spPr>
          <a:xfrm rot="16200000" flipV="1">
            <a:off x="5037689" y="1090159"/>
            <a:ext cx="403529" cy="27550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22 Rectángulo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medidas de prevención primaria y secundaria para la preservación de la salud.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acepta la </a:t>
            </a:r>
            <a:r>
              <a:rPr lang="es-MX" sz="600" b="1" dirty="0" err="1" smtClean="0">
                <a:solidFill>
                  <a:schemeClr val="tx1"/>
                </a:solidFill>
              </a:rPr>
              <a:t>contrarreferencia</a:t>
            </a:r>
            <a:r>
              <a:rPr lang="es-MX" sz="600" b="1" dirty="0" smtClean="0">
                <a:solidFill>
                  <a:schemeClr val="tx1"/>
                </a:solidFill>
              </a:rPr>
              <a:t> </a:t>
            </a:r>
            <a:r>
              <a:rPr lang="es-MX" sz="600" b="1" dirty="0">
                <a:solidFill>
                  <a:schemeClr val="tx1"/>
                </a:solidFill>
              </a:rPr>
              <a:t>a sus unidades médicas de adscripción</a:t>
            </a:r>
            <a:r>
              <a:rPr lang="es-MX" sz="700" b="1" dirty="0">
                <a:solidFill>
                  <a:schemeClr val="tx1"/>
                </a:solidFill>
              </a:rPr>
              <a:t>. </a:t>
            </a:r>
            <a:endParaRPr lang="es-MX" sz="7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  <a:p>
            <a:endParaRPr lang="es-MX" sz="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22 Rectángulo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población y los prestadores de servicios de la salud identifican a los hospitales de alta especialidad como instituciones para atender problemas de mayor complejidad en salud.</a:t>
            </a:r>
          </a:p>
          <a:p>
            <a:pPr marL="92075" indent="-92075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Los profesionales de la salud completan las plantillas de personal de los hospitales de alta especialidad</a:t>
            </a: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  <p:sp>
        <p:nvSpPr>
          <p:cNvPr id="52" name="73 CuadroTexto"/>
          <p:cNvSpPr txBox="1">
            <a:spLocks noChangeArrowheads="1"/>
          </p:cNvSpPr>
          <p:nvPr/>
        </p:nvSpPr>
        <p:spPr bwMode="auto">
          <a:xfrm>
            <a:off x="5513345" y="374154"/>
            <a:ext cx="19081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>
                <a:solidFill>
                  <a:srgbClr val="0000FF"/>
                </a:solidFill>
              </a:rPr>
              <a:t>JULIO 15 </a:t>
            </a:r>
            <a:r>
              <a:rPr lang="es-MX" altLang="es-MX" sz="800" b="1" dirty="0" smtClean="0">
                <a:solidFill>
                  <a:srgbClr val="0000FF"/>
                </a:solidFill>
              </a:rPr>
              <a:t>2021</a:t>
            </a:r>
            <a:endParaRPr lang="es-MX" altLang="es-MX" sz="800" b="1" dirty="0">
              <a:solidFill>
                <a:srgbClr val="0000FF"/>
              </a:solidFill>
            </a:endParaRPr>
          </a:p>
        </p:txBody>
      </p:sp>
      <p:pic>
        <p:nvPicPr>
          <p:cNvPr id="54" name="Imagen 53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301" y="28762"/>
            <a:ext cx="2087877" cy="69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16759</TotalTime>
  <Words>541</Words>
  <Application>Microsoft Office PowerPoint</Application>
  <PresentationFormat>Presentación en pantalla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Diseño predeterminado</vt:lpstr>
      <vt:lpstr>Presentación de PowerPoint</vt:lpstr>
    </vt:vector>
  </TitlesOfParts>
  <Company>Comisión Coordinadora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amata</dc:creator>
  <cp:lastModifiedBy>CCINSHAE</cp:lastModifiedBy>
  <cp:revision>1576</cp:revision>
  <cp:lastPrinted>2018-10-29T23:09:23Z</cp:lastPrinted>
  <dcterms:created xsi:type="dcterms:W3CDTF">2008-07-18T19:44:53Z</dcterms:created>
  <dcterms:modified xsi:type="dcterms:W3CDTF">2021-07-15T16:57:08Z</dcterms:modified>
</cp:coreProperties>
</file>