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3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 varScale="1">
        <p:scale>
          <a:sx n="97" d="100"/>
          <a:sy n="97" d="100"/>
        </p:scale>
        <p:origin x="175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3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7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 dirty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</a:t>
                                </a:r>
                                <a:r>
                                  <a:rPr lang="es-MX" sz="700" b="1" kern="1200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mejoradas</a:t>
                                </a:r>
                                <a:endParaRPr lang="es-MX" sz="1200" dirty="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Mejora el rezago institucional en la </a:t>
                                  </a:r>
                                  <a:r>
                                    <a:rPr lang="es-MX" sz="700" b="1" dirty="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formación </a:t>
                                  </a: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de posgrado de recursos humanos para la salud</a:t>
                                  </a:r>
                                  <a:endParaRPr lang="es-MX" sz="1200" dirty="0"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óptimos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toma de decisiones con base en la evidencia científica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Mejoría en el conocimiento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oferta de servicios especializados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Adecuada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formación de investigadores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Disponibilidad de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los servicios especializados existentes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mejoradas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productividad laboral y escolar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tasas de morbilidad y mortalidad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Disminución en las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necesidades de personal especializado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preciso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sobre enfermedades actuales y emergentes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fortalecida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fortalecido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</a:t>
              </a:r>
              <a:r>
                <a:rPr lang="es-ES" sz="1400" b="1" dirty="0" smtClean="0"/>
                <a:t>de Objetivos  -  MIR 2022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Fines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622051" y="323300"/>
            <a:ext cx="2394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200" b="1" dirty="0" smtClean="0">
                <a:solidFill>
                  <a:srgbClr val="0000FF"/>
                </a:solidFill>
              </a:rPr>
              <a:t>JULIO 15 </a:t>
            </a:r>
            <a:r>
              <a:rPr lang="es-MX" altLang="es-MX" sz="1200" b="1" dirty="0" smtClean="0">
                <a:solidFill>
                  <a:srgbClr val="0000FF"/>
                </a:solidFill>
              </a:rPr>
              <a:t>2021    </a:t>
            </a:r>
            <a:endParaRPr lang="es-MX" altLang="es-MX" sz="1200" b="1" dirty="0">
              <a:solidFill>
                <a:srgbClr val="0000FF"/>
              </a:solidFill>
            </a:endParaRPr>
          </a:p>
        </p:txBody>
      </p:sp>
      <p:pic>
        <p:nvPicPr>
          <p:cNvPr id="60" name="Imagen 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301" y="28762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7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Conector recto 332"/>
          <p:cNvCxnSpPr/>
          <p:nvPr/>
        </p:nvCxnSpPr>
        <p:spPr>
          <a:xfrm flipH="1">
            <a:off x="7237309" y="3540181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0" name="Grupo 1039"/>
          <p:cNvGrpSpPr/>
          <p:nvPr/>
        </p:nvGrpSpPr>
        <p:grpSpPr>
          <a:xfrm>
            <a:off x="127401" y="752484"/>
            <a:ext cx="8837481" cy="6030026"/>
            <a:chOff x="148590" y="927676"/>
            <a:chExt cx="8837481" cy="5059740"/>
          </a:xfrm>
        </p:grpSpPr>
        <p:cxnSp>
          <p:nvCxnSpPr>
            <p:cNvPr id="319" name="Conector recto 318"/>
            <p:cNvCxnSpPr/>
            <p:nvPr/>
          </p:nvCxnSpPr>
          <p:spPr>
            <a:xfrm flipV="1">
              <a:off x="175584" y="3211184"/>
              <a:ext cx="2531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9" name="Grupo 1038"/>
            <p:cNvGrpSpPr/>
            <p:nvPr/>
          </p:nvGrpSpPr>
          <p:grpSpPr>
            <a:xfrm>
              <a:off x="148590" y="927676"/>
              <a:ext cx="8837481" cy="5059740"/>
              <a:chOff x="148590" y="927676"/>
              <a:chExt cx="8837481" cy="5059740"/>
            </a:xfrm>
          </p:grpSpPr>
          <p:cxnSp>
            <p:nvCxnSpPr>
              <p:cNvPr id="331" name="Conector recto 330"/>
              <p:cNvCxnSpPr/>
              <p:nvPr/>
            </p:nvCxnSpPr>
            <p:spPr>
              <a:xfrm flipH="1">
                <a:off x="7929459" y="2200969"/>
                <a:ext cx="645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8" name="Grupo 1037"/>
              <p:cNvGrpSpPr/>
              <p:nvPr/>
            </p:nvGrpSpPr>
            <p:grpSpPr>
              <a:xfrm>
                <a:off x="148590" y="927676"/>
                <a:ext cx="8837481" cy="5059740"/>
                <a:chOff x="148590" y="927676"/>
                <a:chExt cx="8837481" cy="5059740"/>
              </a:xfrm>
            </p:grpSpPr>
            <p:cxnSp>
              <p:nvCxnSpPr>
                <p:cNvPr id="332" name="Conector recto 331"/>
                <p:cNvCxnSpPr/>
                <p:nvPr/>
              </p:nvCxnSpPr>
              <p:spPr>
                <a:xfrm flipH="1">
                  <a:off x="7934061" y="2653571"/>
                  <a:ext cx="6451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36" name="Grupo 1035"/>
                <p:cNvGrpSpPr/>
                <p:nvPr/>
              </p:nvGrpSpPr>
              <p:grpSpPr>
                <a:xfrm>
                  <a:off x="148590" y="927676"/>
                  <a:ext cx="8837481" cy="5059740"/>
                  <a:chOff x="148590" y="927676"/>
                  <a:chExt cx="8837481" cy="5059740"/>
                </a:xfrm>
              </p:grpSpPr>
              <p:grpSp>
                <p:nvGrpSpPr>
                  <p:cNvPr id="1035" name="Grupo 1034"/>
                  <p:cNvGrpSpPr/>
                  <p:nvPr/>
                </p:nvGrpSpPr>
                <p:grpSpPr>
                  <a:xfrm>
                    <a:off x="148590" y="927676"/>
                    <a:ext cx="8837481" cy="5059740"/>
                    <a:chOff x="148590" y="927676"/>
                    <a:chExt cx="8837481" cy="5059740"/>
                  </a:xfrm>
                </p:grpSpPr>
                <p:grpSp>
                  <p:nvGrpSpPr>
                    <p:cNvPr id="1034" name="Grupo 1033"/>
                    <p:cNvGrpSpPr/>
                    <p:nvPr/>
                  </p:nvGrpSpPr>
                  <p:grpSpPr>
                    <a:xfrm>
                      <a:off x="148590" y="927676"/>
                      <a:ext cx="8837481" cy="5059740"/>
                      <a:chOff x="148590" y="927676"/>
                      <a:chExt cx="8837481" cy="5059740"/>
                    </a:xfrm>
                  </p:grpSpPr>
                  <p:grpSp>
                    <p:nvGrpSpPr>
                      <p:cNvPr id="196" name="Grupo 195"/>
                      <p:cNvGrpSpPr/>
                      <p:nvPr/>
                    </p:nvGrpSpPr>
                    <p:grpSpPr>
                      <a:xfrm>
                        <a:off x="148590" y="927676"/>
                        <a:ext cx="8837481" cy="5059740"/>
                        <a:chOff x="0" y="19100"/>
                        <a:chExt cx="8837541" cy="5097844"/>
                      </a:xfrm>
                    </p:grpSpPr>
                    <p:grpSp>
                      <p:nvGrpSpPr>
                        <p:cNvPr id="201" name="Grupo 200"/>
                        <p:cNvGrpSpPr/>
                        <p:nvPr/>
                      </p:nvGrpSpPr>
                      <p:grpSpPr>
                        <a:xfrm>
                          <a:off x="0" y="19100"/>
                          <a:ext cx="8837541" cy="5097844"/>
                          <a:chOff x="0" y="19100"/>
                          <a:chExt cx="8837541" cy="5097844"/>
                        </a:xfrm>
                      </p:grpSpPr>
                      <p:cxnSp>
                        <p:nvCxnSpPr>
                          <p:cNvPr id="202" name="Conector recto 201"/>
                          <p:cNvCxnSpPr/>
                          <p:nvPr/>
                        </p:nvCxnSpPr>
                        <p:spPr>
                          <a:xfrm flipH="1">
                            <a:off x="6631564" y="2212444"/>
                            <a:ext cx="64513" cy="0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03" name="Grupo 202"/>
                          <p:cNvGrpSpPr/>
                          <p:nvPr/>
                        </p:nvGrpSpPr>
                        <p:grpSpPr>
                          <a:xfrm>
                            <a:off x="0" y="19100"/>
                            <a:ext cx="8837541" cy="5097844"/>
                            <a:chOff x="0" y="19100"/>
                            <a:chExt cx="8837541" cy="5097844"/>
                          </a:xfrm>
                        </p:grpSpPr>
                        <p:cxnSp>
                          <p:nvCxnSpPr>
                            <p:cNvPr id="204" name="Conector recto 203"/>
                            <p:cNvCxnSpPr/>
                            <p:nvPr/>
                          </p:nvCxnSpPr>
                          <p:spPr>
                            <a:xfrm flipH="1">
                              <a:off x="7768074" y="871132"/>
                              <a:ext cx="72122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205" name="Grupo 204"/>
                            <p:cNvGrpSpPr/>
                            <p:nvPr/>
                          </p:nvGrpSpPr>
                          <p:grpSpPr>
                            <a:xfrm>
                              <a:off x="0" y="19100"/>
                              <a:ext cx="8837541" cy="5097844"/>
                              <a:chOff x="0" y="19100"/>
                              <a:chExt cx="8837541" cy="5097844"/>
                            </a:xfrm>
                          </p:grpSpPr>
                          <p:cxnSp>
                            <p:nvCxnSpPr>
                              <p:cNvPr id="206" name="Conector recto 205"/>
                              <p:cNvCxnSpPr/>
                              <p:nvPr/>
                            </p:nvCxnSpPr>
                            <p:spPr>
                              <a:xfrm flipH="1">
                                <a:off x="6625795" y="868248"/>
                                <a:ext cx="64512" cy="0"/>
                              </a:xfrm>
                              <a:prstGeom prst="line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207" name="Grupo 206"/>
                              <p:cNvGrpSpPr/>
                              <p:nvPr/>
                            </p:nvGrpSpPr>
                            <p:grpSpPr>
                              <a:xfrm>
                                <a:off x="0" y="19100"/>
                                <a:ext cx="8837541" cy="5097844"/>
                                <a:chOff x="0" y="19100"/>
                                <a:chExt cx="8837541" cy="5097844"/>
                              </a:xfrm>
                            </p:grpSpPr>
                            <p:cxnSp>
                              <p:nvCxnSpPr>
                                <p:cNvPr id="208" name="Conector recto 207"/>
                                <p:cNvCxnSpPr/>
                                <p:nvPr/>
                              </p:nvCxnSpPr>
                              <p:spPr>
                                <a:xfrm flipH="1">
                                  <a:off x="6631564" y="1768225"/>
                                  <a:ext cx="69585" cy="0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209" name="Grupo 208"/>
                                <p:cNvGrpSpPr/>
                                <p:nvPr/>
                              </p:nvGrpSpPr>
                              <p:grpSpPr>
                                <a:xfrm>
                                  <a:off x="0" y="19100"/>
                                  <a:ext cx="8837541" cy="5097844"/>
                                  <a:chOff x="0" y="19100"/>
                                  <a:chExt cx="8837541" cy="5097844"/>
                                </a:xfrm>
                              </p:grpSpPr>
                              <p:cxnSp>
                                <p:nvCxnSpPr>
                                  <p:cNvPr id="210" name="Conector recto 209"/>
                                  <p:cNvCxnSpPr/>
                                  <p:nvPr/>
                                </p:nvCxnSpPr>
                                <p:spPr>
                                  <a:xfrm flipH="1">
                                    <a:off x="6632503" y="1344706"/>
                                    <a:ext cx="75733" cy="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211" name="Grupo 21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19100"/>
                                    <a:ext cx="8837541" cy="5097844"/>
                                    <a:chOff x="0" y="19100"/>
                                    <a:chExt cx="8837541" cy="5097844"/>
                                  </a:xfrm>
                                </p:grpSpPr>
                                <p:cxnSp>
                                  <p:nvCxnSpPr>
                                    <p:cNvPr id="212" name="Conector recto 211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86400" y="1716604"/>
                                      <a:ext cx="127059" cy="0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3" name="Conector recto 212"/>
                                    <p:cNvCxnSpPr/>
                                    <p:nvPr/>
                                  </p:nvCxnSpPr>
                                  <p:spPr>
                                    <a:xfrm flipH="1" flipV="1">
                                      <a:off x="5480790" y="863912"/>
                                      <a:ext cx="110472" cy="20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4" name="Conector recto 213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5480790" y="1295868"/>
                                      <a:ext cx="116282" cy="528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grpSp>
                                  <p:nvGrpSpPr>
                                    <p:cNvPr id="215" name="Grupo 21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19100"/>
                                      <a:ext cx="8837541" cy="5097844"/>
                                      <a:chOff x="0" y="19100"/>
                                      <a:chExt cx="8837541" cy="5097844"/>
                                    </a:xfrm>
                                  </p:grpSpPr>
                                  <p:cxnSp>
                                    <p:nvCxnSpPr>
                                      <p:cNvPr id="216" name="Conector recto 215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4251427" y="2196157"/>
                                        <a:ext cx="174849" cy="0"/>
                                      </a:xfrm>
                                      <a:prstGeom prst="line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grpSp>
                                    <p:nvGrpSpPr>
                                      <p:cNvPr id="217" name="Grupo 216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19100"/>
                                        <a:ext cx="8837541" cy="5097844"/>
                                        <a:chOff x="0" y="19100"/>
                                        <a:chExt cx="8837541" cy="5097844"/>
                                      </a:xfrm>
                                    </p:grpSpPr>
                                    <p:cxnSp>
                                      <p:nvCxnSpPr>
                                        <p:cNvPr id="218" name="Conector recto 217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4235411" y="1761483"/>
                                          <a:ext cx="174849" cy="0"/>
                                        </a:xfrm>
                                        <a:prstGeom prst="line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grpSp>
                                      <p:nvGrpSpPr>
                                        <p:cNvPr id="219" name="Grupo 218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19100"/>
                                          <a:ext cx="8837541" cy="5097844"/>
                                          <a:chOff x="0" y="19100"/>
                                          <a:chExt cx="8837541" cy="5097844"/>
                                        </a:xfrm>
                                      </p:grpSpPr>
                                      <p:cxnSp>
                                        <p:nvCxnSpPr>
                                          <p:cNvPr id="220" name="Conector recto 219"/>
                                          <p:cNvCxnSpPr/>
                                          <p:nvPr/>
                                        </p:nvCxnSpPr>
                                        <p:spPr>
                                          <a:xfrm flipH="1">
                                            <a:off x="0" y="863912"/>
                                            <a:ext cx="322419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grpSp>
                                        <p:nvGrpSpPr>
                                          <p:cNvPr id="221" name="Grupo 22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0" y="19100"/>
                                            <a:ext cx="8837541" cy="5097844"/>
                                            <a:chOff x="0" y="19100"/>
                                            <a:chExt cx="8837541" cy="5097844"/>
                                          </a:xfrm>
                                        </p:grpSpPr>
                                        <p:cxnSp>
                                          <p:nvCxnSpPr>
                                            <p:cNvPr id="222" name="Conector recto 221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4224191" y="908791"/>
                                              <a:ext cx="164447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grpSp>
                                          <p:nvGrpSpPr>
                                            <p:cNvPr id="223" name="Grupo 222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0" y="19100"/>
                                              <a:ext cx="8837541" cy="5097844"/>
                                              <a:chOff x="0" y="19100"/>
                                              <a:chExt cx="8837541" cy="5097844"/>
                                            </a:xfrm>
                                          </p:grpSpPr>
                                          <p:cxnSp>
                                            <p:nvCxnSpPr>
                                              <p:cNvPr id="224" name="Conector recto 223"/>
                                              <p:cNvCxnSpPr/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3623094" y="1069676"/>
                                                <a:ext cx="21142" cy="3111023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</p:spPr>
                                            <p:style>
                                              <a:lnRef idx="1">
                                                <a:schemeClr val="accent1"/>
                                              </a:lnRef>
                                              <a:fillRef idx="0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tx1"/>
                                              </a:fontRef>
                                            </p:style>
                                          </p:cxnSp>
                                          <p:grpSp>
                                            <p:nvGrpSpPr>
                                              <p:cNvPr id="225" name="Grupo 22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0" y="19100"/>
                                                <a:ext cx="8837541" cy="5097844"/>
                                                <a:chOff x="0" y="19100"/>
                                                <a:chExt cx="8837541" cy="5097844"/>
                                              </a:xfrm>
                                            </p:grpSpPr>
                                            <p:cxnSp>
                                              <p:nvCxnSpPr>
                                                <p:cNvPr id="226" name="Conector recto 225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2027207" y="4166559"/>
                                                  <a:ext cx="227279" cy="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grpSp>
                                              <p:nvGrpSpPr>
                                                <p:cNvPr id="227" name="Grupo 226"/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0" y="19100"/>
                                                  <a:ext cx="8837541" cy="5097844"/>
                                                  <a:chOff x="0" y="19100"/>
                                                  <a:chExt cx="8837541" cy="5097844"/>
                                                </a:xfrm>
                                              </p:grpSpPr>
                                              <p:cxnSp>
                                                <p:nvCxnSpPr>
                                                  <p:cNvPr id="228" name="Conector recto 227"/>
                                                  <p:cNvCxnSpPr/>
                                                  <p:nvPr/>
                                                </p:nvCxnSpPr>
                                                <p:spPr>
                                                  <a:xfrm>
                                                    <a:off x="0" y="4960189"/>
                                                    <a:ext cx="200851" cy="0"/>
                                                  </a:xfrm>
                                                  <a:prstGeom prst="line">
                                                    <a:avLst/>
                                                  </a:prstGeom>
                                                </p:spPr>
                                                <p:style>
                                                  <a:lnRef idx="1">
                                                    <a:schemeClr val="accent1"/>
                                                  </a:lnRef>
                                                  <a:fillRef idx="0">
                                                    <a:schemeClr val="accent1"/>
                                                  </a:fillRef>
                                                  <a:effectRef idx="0">
                                                    <a:schemeClr val="accent1"/>
                                                  </a:effectRef>
                                                  <a:fontRef idx="minor">
                                                    <a:schemeClr val="tx1"/>
                                                  </a:fontRef>
                                                </p:style>
                                              </p:cxnSp>
                                              <p:grpSp>
                                                <p:nvGrpSpPr>
                                                  <p:cNvPr id="229" name="Grupo 228"/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0" y="19100"/>
                                                    <a:ext cx="8837541" cy="5097844"/>
                                                    <a:chOff x="0" y="19100"/>
                                                    <a:chExt cx="8837541" cy="5097844"/>
                                                  </a:xfrm>
                                                </p:grpSpPr>
                                                <p:cxnSp>
                                                  <p:nvCxnSpPr>
                                                    <p:cNvPr id="230" name="Conector recto 229"/>
                                                    <p:cNvCxnSpPr/>
                                                    <p:nvPr/>
                                                  </p:nvCxnSpPr>
                                                  <p:spPr>
                                                    <a:xfrm flipH="1">
                                                      <a:off x="0" y="2898476"/>
                                                      <a:ext cx="280135" cy="955"/>
                                                    </a:xfrm>
                                                    <a:prstGeom prst="line">
                                                      <a:avLst/>
                                                    </a:prstGeom>
                                                  </p:spPr>
                                                  <p:style>
                                                    <a:lnRef idx="1">
                                                      <a:schemeClr val="accent1"/>
                                                    </a:lnRef>
                                                    <a:fillRef idx="0">
                                                      <a:schemeClr val="accent1"/>
                                                    </a:fillRef>
                                                    <a:effectRef idx="0">
                                                      <a:schemeClr val="accent1"/>
                                                    </a:effectRef>
                                                    <a:fontRef idx="minor">
                                                      <a:schemeClr val="tx1"/>
                                                    </a:fontRef>
                                                  </p:style>
                                                </p:cxnSp>
                                                <p:grpSp>
                                                  <p:nvGrpSpPr>
                                                    <p:cNvPr id="231" name="Grupo 230"/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100"/>
                                                      <a:ext cx="8837541" cy="5097844"/>
                                                      <a:chOff x="0" y="19100"/>
                                                      <a:chExt cx="8837541" cy="5097844"/>
                                                    </a:xfrm>
                                                  </p:grpSpPr>
                                                  <p:cxnSp>
                                                    <p:nvCxnSpPr>
                                                      <p:cNvPr id="232" name="Conector recto 231"/>
                                                      <p:cNvCxnSpPr/>
                                                      <p:nvPr/>
                                                    </p:nvCxnSpPr>
                                                    <p:spPr>
                                                      <a:xfrm>
                                                        <a:off x="4235570" y="1293963"/>
                                                        <a:ext cx="148612" cy="0"/>
                                                      </a:xfrm>
                                                      <a:prstGeom prst="line">
                                                        <a:avLst/>
                                                      </a:prstGeom>
                                                    </p:spPr>
                                                    <p:style>
                                                      <a:lnRef idx="1">
                                                        <a:schemeClr val="accent1"/>
                                                      </a:lnRef>
                                                      <a:fillRef idx="0">
                                                        <a:schemeClr val="accent1"/>
                                                      </a:fillRef>
                                                      <a:effectRef idx="0">
                                                        <a:schemeClr val="accent1"/>
                                                      </a:effectRef>
                                                      <a:fontRef idx="minor">
                                                        <a:schemeClr val="tx1"/>
                                                      </a:fontRef>
                                                    </p:style>
                                                  </p:cxnSp>
                                                  <p:grpSp>
                                                    <p:nvGrpSpPr>
                                                      <p:cNvPr id="233" name="Grupo 232"/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0" y="19100"/>
                                                        <a:ext cx="8837541" cy="5097844"/>
                                                        <a:chOff x="0" y="19100"/>
                                                        <a:chExt cx="8837541" cy="5097844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234" name="Grupo 233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3424687"/>
                                                          <a:ext cx="243136" cy="997324"/>
                                                          <a:chOff x="0" y="0"/>
                                                          <a:chExt cx="243136" cy="99732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316" name="Conector recto 31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0" y="0"/>
                                                            <a:ext cx="243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7" name="Conector recto 31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500332"/>
                                                            <a:ext cx="206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8" name="Conector recto 317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17253" y="992038"/>
                                                            <a:ext cx="201468" cy="5286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</p:grpSp>
                                                    <p:grpSp>
                                                      <p:nvGrpSpPr>
                                                        <p:cNvPr id="235" name="Grupo 23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19100"/>
                                                          <a:ext cx="8837541" cy="5097844"/>
                                                          <a:chOff x="0" y="19100"/>
                                                          <a:chExt cx="8837541" cy="509784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236" name="Conector recto 23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H="1">
                                                            <a:off x="17253" y="1466491"/>
                                                            <a:ext cx="243135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237" name="Conector recto 23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V="1">
                                                            <a:off x="8626" y="1880559"/>
                                                            <a:ext cx="253141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grpSp>
                                                        <p:nvGrpSpPr>
                                                          <p:cNvPr id="238" name="Grupo 237"/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0" y="19100"/>
                                                            <a:ext cx="8837541" cy="5097844"/>
                                                            <a:chOff x="0" y="19100"/>
                                                            <a:chExt cx="8837541" cy="5097844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239" name="Conector recto 238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69411" y="3588589"/>
                                                              <a:ext cx="375322" cy="5286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240" name="Conector recto 239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26279" y="4140680"/>
                                                              <a:ext cx="424518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grpSp>
                                                          <p:nvGrpSpPr>
                                                            <p:cNvPr id="241" name="Grupo 240"/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0" y="19100"/>
                                                              <a:ext cx="8837541" cy="5097844"/>
                                                              <a:chOff x="0" y="19100"/>
                                                              <a:chExt cx="8837541" cy="5097844"/>
                                                            </a:xfrm>
                                                          </p:grpSpPr>
                                                          <p:cxnSp>
                                                            <p:nvCxnSpPr>
                                                              <p:cNvPr id="242" name="Conector recto 241"/>
                                                              <p:cNvCxnSpPr/>
                                                              <p:nvPr/>
                                                            </p:nvCxnSpPr>
                                                            <p:spPr>
                                                              <a:xfrm>
                                                                <a:off x="2035834" y="3597216"/>
                                                                <a:ext cx="243135" cy="5285"/>
                                                              </a:xfrm>
                                                              <a:prstGeom prst="line">
                                                                <a:avLst/>
                                                              </a:prstGeom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1"/>
                                                              </a:lnRef>
                                                              <a:fillRef idx="0">
                                                                <a:schemeClr val="accent1"/>
                                                              </a:fillRef>
                                                              <a:effectRef idx="0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tx1"/>
                                                              </a:fontRef>
                                                            </p:style>
                                                          </p:cxnSp>
                                                          <p:grpSp>
                                                            <p:nvGrpSpPr>
                                                              <p:cNvPr id="243" name="Grupo 242"/>
                                                              <p:cNvGrpSpPr/>
                                                              <p:nvPr/>
                                                            </p:nvGrpSpPr>
                                                            <p:grpSpPr>
                                                              <a:xfrm>
                                                                <a:off x="0" y="19100"/>
                                                                <a:ext cx="8837541" cy="5097844"/>
                                                                <a:chOff x="0" y="19100"/>
                                                                <a:chExt cx="8837541" cy="5097844"/>
                                                              </a:xfrm>
                                                            </p:grpSpPr>
                                                            <p:cxnSp>
                                                              <p:nvCxnSpPr>
                                                                <p:cNvPr id="244" name="Conector recto 243"/>
                                                                <p:cNvCxnSpPr/>
                                                                <p:nvPr/>
                                                              </p:nvCxnSpPr>
                                                              <p:spPr>
                                                                <a:xfrm>
                                                                  <a:off x="3243532" y="3191774"/>
                                                                  <a:ext cx="407156" cy="0"/>
                                                                </a:xfrm>
                                                                <a:prstGeom prst="line">
                                                                  <a:avLst/>
                                                                </a:prstGeom>
                                                              </p:spPr>
                                                              <p:style>
                                                                <a:lnRef idx="1">
                                                                  <a:schemeClr val="accent1"/>
                                                                </a:lnRef>
                                                                <a:fillRef idx="0">
                                                                  <a:schemeClr val="accent1"/>
                                                                </a:fillRef>
                                                                <a:effectRef idx="0">
                                                                  <a:schemeClr val="accent1"/>
                                                                </a:effectRef>
                                                                <a:fontRef idx="minor">
                                                                  <a:schemeClr val="tx1"/>
                                                                </a:fontRef>
                                                              </p:style>
                                                            </p:cxnSp>
                                                            <p:grpSp>
                                                              <p:nvGrpSpPr>
                                                                <p:cNvPr id="245" name="Grupo 244"/>
                                                                <p:cNvGrpSpPr/>
                                                                <p:nvPr/>
                                                              </p:nvGrpSpPr>
                                                              <p:grpSpPr>
                                                                <a:xfrm>
                                                                  <a:off x="0" y="19100"/>
                                                                  <a:ext cx="8837541" cy="5097844"/>
                                                                  <a:chOff x="0" y="19100"/>
                                                                  <a:chExt cx="8837541" cy="5097844"/>
                                                                </a:xfrm>
                                                              </p:grpSpPr>
                                                              <p:cxnSp>
                                                                <p:nvCxnSpPr>
                                                                  <p:cNvPr id="246" name="Conector recto 245"/>
                                                                  <p:cNvCxnSpPr/>
                                                                  <p:nvPr/>
                                                                </p:nvCxnSpPr>
                                                                <p:spPr>
                                                                  <a:xfrm>
                                                                    <a:off x="2035834" y="3131389"/>
                                                                    <a:ext cx="243135" cy="0"/>
                                                                  </a:xfrm>
                                                                  <a:prstGeom prst="line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  <p:style>
                                                                  <a:lnRef idx="1">
                                                                    <a:schemeClr val="accent1"/>
                                                                  </a:lnRef>
                                                                  <a:fillRef idx="0">
                                                                    <a:schemeClr val="accent1"/>
                                                                  </a:fillRef>
                                                                  <a:effectRef idx="0">
                                                                    <a:schemeClr val="accent1"/>
                                                                  </a:effectRef>
                                                                  <a:fontRef idx="minor">
                                                                    <a:schemeClr val="tx1"/>
                                                                  </a:fontRef>
                                                                </p:style>
                                                              </p:cxnSp>
                                                              <p:grpSp>
                                                                <p:nvGrpSpPr>
                                                                  <p:cNvPr id="247" name="Grupo 246"/>
                                                                  <p:cNvGrpSpPr/>
                                                                  <p:nvPr/>
                                                                </p:nvGrpSpPr>
                                                                <p:grpSpPr>
                                                                  <a:xfrm>
                                                                    <a:off x="0" y="19100"/>
                                                                    <a:ext cx="8837541" cy="5097844"/>
                                                                    <a:chOff x="0" y="19100"/>
                                                                    <a:chExt cx="8837541" cy="5097844"/>
                                                                  </a:xfrm>
                                                                </p:grpSpPr>
                                                                <p:grpSp>
                                                                  <p:nvGrpSpPr>
                                                                    <p:cNvPr id="248" name="Grupo 247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2027207" y="1337095"/>
                                                                      <a:ext cx="1611152" cy="1380226"/>
                                                                      <a:chOff x="0" y="0"/>
                                                                      <a:chExt cx="1611152" cy="1380226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308" name="Conector recto 307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0"/>
                                                                        <a:ext cx="285420" cy="5286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09" name="Conector recto 308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465826"/>
                                                                        <a:ext cx="264277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0" name="Conector recto 309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0" y="914400"/>
                                                                        <a:ext cx="258992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1" name="Conector recto 310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8627" y="1380226"/>
                                                                        <a:ext cx="27484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2" name="Conector recto 311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50830" y="8626"/>
                                                                        <a:ext cx="345187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3" name="Conector recto 312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42204" y="474453"/>
                                                                        <a:ext cx="35448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4" name="Conector recto 313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1224951" y="940279"/>
                                                                        <a:ext cx="386201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5" name="Conector recto 3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33578" y="1362973"/>
                                                                        <a:ext cx="375509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</p:grpSp>
                                                                <p:grpSp>
                                                                  <p:nvGrpSpPr>
                                                                    <p:cNvPr id="249" name="Grupo 248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0" y="19100"/>
                                                                      <a:ext cx="8837541" cy="5097844"/>
                                                                      <a:chOff x="0" y="19100"/>
                                                                      <a:chExt cx="8837541" cy="5097844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50" name="245 Conector angular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rot="16200000" flipV="1">
                                                                        <a:off x="5335438" y="-918713"/>
                                                                        <a:ext cx="114694" cy="3044890"/>
                                                                      </a:xfrm>
                                                                      <a:prstGeom prst="bentConnector3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grpSp>
                                                                    <p:nvGrpSpPr>
                                                                      <p:cNvPr id="251" name="Grupo 250"/>
                                                                      <p:cNvGrpSpPr/>
                                                                      <p:nvPr/>
                                                                    </p:nvGrpSpPr>
                                                                    <p:grpSpPr>
                                                                      <a:xfrm>
                                                                        <a:off x="0" y="19100"/>
                                                                        <a:ext cx="8837541" cy="5097844"/>
                                                                        <a:chOff x="0" y="19100"/>
                                                                        <a:chExt cx="8837541" cy="5097844"/>
                                                                      </a:xfrm>
                                                                    </p:grpSpPr>
                                                                    <p:cxnSp>
                                                                      <p:nvCxnSpPr>
                                                                        <p:cNvPr id="252" name="235 Conector angular"/>
                                                                        <p:cNvCxnSpPr/>
                                                                        <p:nvPr/>
                                                                      </p:nvCxnSpPr>
                                                                      <p:spPr>
                                                                        <a:xfrm rot="5400000">
                                                                          <a:off x="2204049" y="-996350"/>
                                                                          <a:ext cx="114694" cy="3192869"/>
                                                                        </a:xfrm>
                                                                        <a:prstGeom prst="bentConnector3">
                                                                          <a:avLst/>
                                                                        </a:prstGeom>
                                                                      </p:spPr>
                                                                      <p:style>
                                                                        <a:lnRef idx="1">
                                                                          <a:schemeClr val="accent1"/>
                                                                        </a:lnRef>
                                                                        <a:fillRef idx="0">
                                                                          <a:schemeClr val="accent1"/>
                                                                        </a:fillRef>
                                                                        <a:effectRef idx="0">
                                                                          <a:schemeClr val="accent1"/>
                                                                        </a:effectRef>
                                                                        <a:fontRef idx="minor">
                                                                          <a:schemeClr val="tx1"/>
                                                                        </a:fontRef>
                                                                      </p:style>
                                                                    </p:cxnSp>
                                                                    <p:grpSp>
                                                                      <p:nvGrpSpPr>
                                                                        <p:cNvPr id="253" name="Grupo 252"/>
                                                                        <p:cNvGrpSpPr/>
                                                                        <p:nvPr/>
                                                                      </p:nvGrpSpPr>
                                                                      <p:grpSpPr>
                                                                        <a:xfrm>
                                                                          <a:off x="0" y="19100"/>
                                                                          <a:ext cx="8837541" cy="5097844"/>
                                                                          <a:chOff x="0" y="19100"/>
                                                                          <a:chExt cx="8837541" cy="5097844"/>
                                                                        </a:xfrm>
                                                                      </p:grpSpPr>
                                                                      <p:sp>
                                                                        <p:nvSpPr>
                                                                          <p:cNvPr id="254" name="93 Rectángulo"/>
                                                                          <p:cNvSpPr/>
                                                                          <p:nvPr/>
                                                                        </p:nvSpPr>
                                                                        <p:spPr>
                                                                          <a:xfrm>
                                                                            <a:off x="3261819" y="19100"/>
                                                                            <a:ext cx="1237177" cy="531142"/>
                                                                          </a:xfrm>
                                                                          <a:prstGeom prst="rect">
                                                                            <a:avLst/>
                                                                          </a:prstGeom>
                                                                          <a:solidFill>
                                                                            <a:schemeClr val="bg1"/>
                                                                          </a:solidFill>
                                                                          <a:ln w="25400">
                                                                            <a:solidFill>
                                                                              <a:schemeClr val="accent1">
                                                                                <a:lumMod val="75000"/>
                                                                              </a:schemeClr>
                                                                            </a:solidFill>
                                                                          </a:ln>
                                                                        </p:spPr>
                                                                        <p:style>
                                                                          <a:lnRef idx="2">
                                                                            <a:schemeClr val="accent1">
                                                                              <a:shade val="50000"/>
                                                                            </a:schemeClr>
                                                                          </a:lnRef>
                                                                          <a:fillRef idx="1">
                                                                            <a:schemeClr val="accent1"/>
                                                                          </a:fillRef>
                                                                          <a:effectRef idx="0">
                                                                            <a:schemeClr val="accent1"/>
                                                                          </a:effectRef>
                                                                          <a:fontRef idx="minor">
                                                                            <a:schemeClr val="lt1"/>
                                                                          </a:fontRef>
                                                                        </p:style>
                                                                        <p:txBody>
                                                                          <a:bodyPr rtlCol="0" anchor="ctr"/>
                                                                          <a:lstStyle/>
                                                                          <a:p>
                                                                            <a:pPr algn="ctr">
                                                                              <a:spcAft>
                                                                                <a:spcPts val="0"/>
                                                                              </a:spcAft>
                                                                            </a:pPr>
                                                                            <a:r>
                                                                              <a:rPr lang="es-MX" sz="500" b="1" kern="1200" dirty="0">
                                                                                <a:solidFill>
                                                                                  <a:srgbClr val="000000"/>
                                                                                </a:solidFill>
                                                                                <a:effectLst/>
                                                                                <a:latin typeface="Arial" panose="020B0604020202020204" pitchFamily="34" charset="0"/>
                                                                                <a:ea typeface="Times New Roman" panose="02020603050405020304" pitchFamily="18" charset="0"/>
                                                                              </a:rPr>
                                                                              <a:t>Mejora en el rezago institucional en la formación de posgrado de recursos humanos para la salud</a:t>
                                                                            </a:r>
                                                                            <a:endParaRPr lang="es-MX" sz="1200" dirty="0">
                                                                              <a:effectLst/>
                                                                              <a:latin typeface="Times New Roman" panose="02020603050405020304" pitchFamily="18" charset="0"/>
                                                                              <a:ea typeface="Times New Roman" panose="02020603050405020304" pitchFamily="18" charset="0"/>
                                                                            </a:endParaRPr>
                                                                          </a:p>
                                                                        </p:txBody>
                                                                      </p:sp>
                                                                      <p:grpSp>
                                                                        <p:nvGrpSpPr>
                                                                          <p:cNvPr id="255" name="Grupo 254"/>
                                                                          <p:cNvGrpSpPr/>
                                                                          <p:nvPr/>
                                                                        </p:nvGrpSpPr>
                                                                        <p:grpSpPr>
                                                                          <a:xfrm>
                                                                            <a:off x="0" y="655608"/>
                                                                            <a:ext cx="8837541" cy="4461336"/>
                                                                            <a:chOff x="0" y="0"/>
                                                                            <a:chExt cx="8837541" cy="4461336"/>
                                                                          </a:xfrm>
                                                                        </p:grpSpPr>
                                                                        <p:grpSp>
                                                                          <p:nvGrpSpPr>
                                                                            <p:cNvPr id="256" name="Grupo 255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0" y="0"/>
                                                                              <a:ext cx="1323933" cy="4461336"/>
                                                                              <a:chOff x="0" y="0"/>
                                                                              <a:chExt cx="1323933" cy="4461336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97" name="94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327803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acceso a la formación de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8" name="95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67419" y="2035834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Formación de recursos humanos en áreas prioritarias de atención especializada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9" name="11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06104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financiamiento del Gobierno Federal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0" name="11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552755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Planeación no restringida a la capacidad instalada de las unidades formadoras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1" name="11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41539" y="2605177"/>
                                                                                <a:ext cx="1022457" cy="398356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 diagnóstico de existencias y necesidades de recursos humanos especializados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2" name="11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088257"/>
                                                                                <a:ext cx="996710" cy="412879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una política institucional para formación y desarrollo de personal especializado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3" name="11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62309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Articulación entre programas de formación de recursos humanos y de atención médica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4" name="11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89781" y="410617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Desconcentración de recursos tecnológicos y personal docente en Institutos nacionales y hospitales grandes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5" name="11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621102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ysClr val="window" lastClr="FFFFFF"/>
                                                                                </a:bgClr>
                                                                              </a:pattFill>
                                                                              <a:ln w="25400" cap="flat" cmpd="sng" algn="ctr">
                                                                                <a:solidFill>
                                                                                  <a:srgbClr val="4F81BD">
                                                                                    <a:lumMod val="75000"/>
                                                                                  </a:srgbClr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</a:ln>
                                                                              <a:effectLst/>
                                                                            </p:spPr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 dirty="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del personal de salud especializado</a:t>
                                                                                </a:r>
                                                                                <a:endParaRPr lang="es-MX" sz="1200" dirty="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306" name="Conector recto 30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15660"/>
                                                                                <a:ext cx="15857" cy="146938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  <p:cxnSp>
                                                                            <p:nvCxnSpPr>
                                                                              <p:cNvPr id="307" name="Conector recto 306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68"/>
                                                                                <a:ext cx="5286" cy="2060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7" name="Grupo 256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1535502" y="8626"/>
                                                                              <a:ext cx="2592016" cy="3650453"/>
                                                                              <a:chOff x="0" y="0"/>
                                                                              <a:chExt cx="2592016" cy="365045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7" name="96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0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8" name="97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595886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no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9" name="10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76377" y="50895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 especialistas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0" name="10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9124" y="9661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Satisfacción académica del especialista en formación con la plantilla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1" name="10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67751" y="18805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profesores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2" name="10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2320506"/>
                                                                                <a:ext cx="972185" cy="342087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equipamiento y recursos tecnológicos en  operación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3" name="10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0498" y="2743200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Acreditación de los campos clínicos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4" name="108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14233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profesionalización del personal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5" name="12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15992" y="329529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Balance en la  carga asistencial del personal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96" name="Conector recto 29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500332" y="422695"/>
                                                                                <a:ext cx="0" cy="309733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8" name="Grupo 257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4235570" y="17253"/>
                                                                              <a:ext cx="1160031" cy="1700883"/>
                                                                              <a:chOff x="0" y="0"/>
                                                                              <a:chExt cx="1160031" cy="170088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2" name="99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distribución de médicos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3" name="12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Baja permanencia de los recursos formados en los lugares de la especialización 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4" name="12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9402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Mejores ofertas de mercado laboral en lugares de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5" name="12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38022" y="134572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Incentivos mejorados para permanecer en entidades federativas de origen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6" name="Conector recto 28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7"/>
                                                                                <a:ext cx="15857" cy="1305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9" name="Grupo 258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5477773" y="17253"/>
                                                                              <a:ext cx="1108274" cy="1675003"/>
                                                                              <a:chOff x="0" y="0"/>
                                                                              <a:chExt cx="1108274" cy="167500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77" name="100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12144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incorporación de subespecialidades o súper-especialidades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8" name="12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la complejidad del proceso de salud enfermedad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9" name="12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905773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riesgos y daños a la salud emergentes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0" name="12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131984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cambios permanentes en la transición demográfica y epidemiológica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1" name="Conector recto 280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198407"/>
                                                                                <a:ext cx="5631" cy="1327154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0" name="Grupo 259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6625087" y="8626"/>
                                                                              <a:ext cx="1067003" cy="2684295"/>
                                                                              <a:chOff x="0" y="0"/>
                                                                              <a:chExt cx="1067003" cy="2684295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9" name="Grupo 268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43132" y="0"/>
                                                                                <a:ext cx="1023871" cy="2684295"/>
                                                                                <a:chOff x="0" y="0"/>
                                                                                <a:chExt cx="1023871" cy="2684295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71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5879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Mayor desarrollo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2" name="117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51758" y="491706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nivel académico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3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940280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Suficiente educación continua para 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4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4505" y="1362974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Satisfacción académica del personal con la plantilla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5" name="120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0" y="1785668"/>
                                                                                  <a:ext cx="1023871" cy="443918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  <a:prstDash val="sysDash"/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wrap="square" rtlCol="0" anchor="ctr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profesionalización del personal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6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232913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Balance en la carga asistencial del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0" name="Conector recto 269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07034"/>
                                                                                <a:ext cx="13494" cy="2316803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1" name="Grupo 260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7768074" y="17253"/>
                                                                              <a:ext cx="1069467" cy="1650603"/>
                                                                              <a:chOff x="-4326" y="0"/>
                                                                              <a:chExt cx="1069467" cy="1650603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2" name="Grupo 261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69011" y="0"/>
                                                                                <a:ext cx="996130" cy="1650603"/>
                                                                                <a:chOff x="8626" y="0"/>
                                                                                <a:chExt cx="996130" cy="1650603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65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8626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shade val="50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suficiente y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5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adecuada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6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1209" y="45702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Correcta integración del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Programa Anual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7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3017" y="908809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Seguimiento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adecuado del programa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  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8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4314" y="1295441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Apoyo institucional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               fortalecido a la capacitación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63" name="Conector recto 262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 flipH="1">
                                                                                <a:off x="-4326" y="198407"/>
                                                                                <a:ext cx="4326" cy="1294400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</p:grpSp>
                                                                    </p:grpSp>
                                                                  </p:grpSp>
                                                                </p:grpSp>
                                                              </p:grpSp>
                                                            </p:grpSp>
                                                          </p:grpSp>
                                                        </p:grpSp>
                                                      </p:grpSp>
                                                    </p:grpSp>
                                                  </p:grpSp>
                                                </p:grpSp>
                                              </p:grpSp>
                                            </p:grpSp>
                                          </p:grpSp>
                                        </p:grpSp>
                                      </p:grp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  <p:cxnSp>
                      <p:nvCxnSpPr>
                        <p:cNvPr id="198" name="Conector recto 197"/>
                        <p:cNvCxnSpPr/>
                        <p:nvPr/>
                      </p:nvCxnSpPr>
                      <p:spPr>
                        <a:xfrm flipH="1">
                          <a:off x="1409700" y="619125"/>
                          <a:ext cx="28575" cy="2295525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9" name="Conector recto 198"/>
                        <p:cNvCxnSpPr/>
                        <p:nvPr/>
                      </p:nvCxnSpPr>
                      <p:spPr>
                        <a:xfrm flipH="1">
                          <a:off x="1276350" y="2895600"/>
                          <a:ext cx="133350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27" name="Conector recto 326"/>
                      <p:cNvCxnSpPr/>
                      <p:nvPr/>
                    </p:nvCxnSpPr>
                    <p:spPr>
                      <a:xfrm>
                        <a:off x="5634953" y="3081453"/>
                        <a:ext cx="127058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8" name="Conector recto 327"/>
                    <p:cNvCxnSpPr/>
                    <p:nvPr/>
                  </p:nvCxnSpPr>
                  <p:spPr>
                    <a:xfrm flipH="1">
                      <a:off x="6787126" y="3558920"/>
                      <a:ext cx="360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29" name="Conector recto 328"/>
                  <p:cNvCxnSpPr/>
                  <p:nvPr/>
                </p:nvCxnSpPr>
                <p:spPr>
                  <a:xfrm flipH="1">
                    <a:off x="6787126" y="4066754"/>
                    <a:ext cx="645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344" name="CuadroTexto 343"/>
          <p:cNvSpPr txBox="1"/>
          <p:nvPr/>
        </p:nvSpPr>
        <p:spPr>
          <a:xfrm>
            <a:off x="1900816" y="597242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  <p:sp>
        <p:nvSpPr>
          <p:cNvPr id="345" name="CuadroTexto 344"/>
          <p:cNvSpPr txBox="1"/>
          <p:nvPr/>
        </p:nvSpPr>
        <p:spPr>
          <a:xfrm>
            <a:off x="258216" y="933048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Medios</a:t>
            </a:r>
            <a:endParaRPr lang="es-MX" b="1" dirty="0"/>
          </a:p>
        </p:txBody>
      </p:sp>
      <p:sp>
        <p:nvSpPr>
          <p:cNvPr id="346" name="CuadroTexto 34"/>
          <p:cNvSpPr txBox="1"/>
          <p:nvPr/>
        </p:nvSpPr>
        <p:spPr>
          <a:xfrm>
            <a:off x="683568" y="119521"/>
            <a:ext cx="6956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 E010 “Formación </a:t>
            </a:r>
            <a:r>
              <a:rPr lang="es-MX" sz="1400" kern="1200" dirty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Capacitación de Recursos Humanos para la </a:t>
            </a: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</a:p>
          <a:p>
            <a:pPr algn="ctr"/>
            <a:r>
              <a:rPr lang="es-ES" sz="1400" b="1" dirty="0"/>
              <a:t>Árbol </a:t>
            </a:r>
            <a:r>
              <a:rPr lang="es-ES" sz="1400" b="1" dirty="0" smtClean="0"/>
              <a:t>de Objetivos  -  MIR 2022</a:t>
            </a:r>
            <a:endParaRPr lang="es-MX" sz="1400" dirty="0"/>
          </a:p>
        </p:txBody>
      </p:sp>
      <p:cxnSp>
        <p:nvCxnSpPr>
          <p:cNvPr id="145" name="Conector recto 144"/>
          <p:cNvCxnSpPr/>
          <p:nvPr/>
        </p:nvCxnSpPr>
        <p:spPr>
          <a:xfrm flipH="1">
            <a:off x="7903031" y="3291569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 </a:t>
            </a:r>
            <a:endParaRPr lang="es-MX" altLang="es-MX" sz="800" b="1" dirty="0"/>
          </a:p>
        </p:txBody>
      </p:sp>
      <p:pic>
        <p:nvPicPr>
          <p:cNvPr id="142" name="Imagen 1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20272" y="38410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475</Words>
  <Application>Microsoft Office PowerPoint</Application>
  <PresentationFormat>Presentación en pantalla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CCINSHAE</cp:lastModifiedBy>
  <cp:revision>198</cp:revision>
  <cp:lastPrinted>2015-08-04T16:19:24Z</cp:lastPrinted>
  <dcterms:created xsi:type="dcterms:W3CDTF">2013-06-14T19:46:04Z</dcterms:created>
  <dcterms:modified xsi:type="dcterms:W3CDTF">2021-07-15T16:48:09Z</dcterms:modified>
</cp:coreProperties>
</file>