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8" r:id="rId2"/>
    <p:sldId id="259" r:id="rId3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63" autoAdjust="0"/>
    <p:restoredTop sz="94660"/>
  </p:normalViewPr>
  <p:slideViewPr>
    <p:cSldViewPr snapToGrid="0">
      <p:cViewPr varScale="1">
        <p:scale>
          <a:sx n="97" d="100"/>
          <a:sy n="97" d="100"/>
        </p:scale>
        <p:origin x="126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056E86-C300-486C-AAF4-2637F69129E8}" type="datetimeFigureOut">
              <a:rPr lang="es-MX" smtClean="0"/>
              <a:t>15/07/2021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EE3D7-9407-4C53-9902-77A3B2B983E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6422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5EE3D7-9407-4C53-9902-77A3B2B983EB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249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15/07/2021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051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15/07/2021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401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15/07/2021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3764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15/07/2021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5710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15/07/2021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1696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15/07/2021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15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15/07/2021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3837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15/07/2021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5590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15/07/2021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6555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15/07/2021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8330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15/07/2021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5124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D3AD7-7715-457A-9B0C-63C4AF1F9214}" type="datetimeFigureOut">
              <a:rPr lang="es-MX" smtClean="0"/>
              <a:t>15/07/2021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7394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525121" y="735532"/>
            <a:ext cx="5427345" cy="313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algn="ctr">
              <a:spcAft>
                <a:spcPts val="0"/>
              </a:spcAft>
            </a:pPr>
            <a:r>
              <a:rPr lang="es-ES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Árbol </a:t>
            </a:r>
            <a:r>
              <a:rPr lang="es-ES" sz="1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del problema </a:t>
            </a:r>
            <a:r>
              <a:rPr lang="es-ES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PP E023 “Atención a la Salud” - MIR </a:t>
            </a:r>
            <a:r>
              <a:rPr lang="es-ES" sz="1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2022</a:t>
            </a:r>
            <a:endParaRPr lang="es-MX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0" name="Text Box 6"/>
          <p:cNvSpPr txBox="1">
            <a:spLocks noChangeArrowheads="1"/>
          </p:cNvSpPr>
          <p:nvPr/>
        </p:nvSpPr>
        <p:spPr bwMode="auto">
          <a:xfrm>
            <a:off x="719516" y="5486319"/>
            <a:ext cx="880683" cy="311248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noAutofit/>
          </a:bodyPr>
          <a:lstStyle/>
          <a:p>
            <a:pPr>
              <a:spcAft>
                <a:spcPts val="0"/>
              </a:spcAft>
            </a:pPr>
            <a:r>
              <a:rPr lang="es-ES" sz="1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Efectos</a:t>
            </a:r>
            <a:endParaRPr lang="es-MX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" name="Text Box 6"/>
          <p:cNvSpPr txBox="1">
            <a:spLocks noChangeArrowheads="1"/>
          </p:cNvSpPr>
          <p:nvPr/>
        </p:nvSpPr>
        <p:spPr bwMode="auto">
          <a:xfrm>
            <a:off x="2606040" y="5724282"/>
            <a:ext cx="1069729" cy="3445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noAutofit/>
          </a:bodyPr>
          <a:lstStyle/>
          <a:p>
            <a:pPr>
              <a:spcAft>
                <a:spcPts val="0"/>
              </a:spcAft>
            </a:pPr>
            <a:r>
              <a:rPr lang="es-ES" sz="1400" b="1" dirty="0" smtClean="0">
                <a:solidFill>
                  <a:srgbClr val="2E11D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Problema</a:t>
            </a:r>
            <a:endParaRPr lang="es-MX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3" name="Grupo 22"/>
          <p:cNvGrpSpPr/>
          <p:nvPr/>
        </p:nvGrpSpPr>
        <p:grpSpPr>
          <a:xfrm>
            <a:off x="85543" y="1359930"/>
            <a:ext cx="5187563" cy="691329"/>
            <a:chOff x="85956" y="1461700"/>
            <a:chExt cx="5187563" cy="691329"/>
          </a:xfrm>
        </p:grpSpPr>
        <p:grpSp>
          <p:nvGrpSpPr>
            <p:cNvPr id="48" name="Grupo 47"/>
            <p:cNvGrpSpPr/>
            <p:nvPr/>
          </p:nvGrpSpPr>
          <p:grpSpPr>
            <a:xfrm>
              <a:off x="85956" y="1461700"/>
              <a:ext cx="5187563" cy="691329"/>
              <a:chOff x="-5595" y="2957504"/>
              <a:chExt cx="5400032" cy="691329"/>
            </a:xfrm>
          </p:grpSpPr>
          <p:sp>
            <p:nvSpPr>
              <p:cNvPr id="50" name="6 Elipse"/>
              <p:cNvSpPr/>
              <p:nvPr/>
            </p:nvSpPr>
            <p:spPr>
              <a:xfrm>
                <a:off x="-5595" y="2958875"/>
                <a:ext cx="1069967" cy="68981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306EA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s-MX" sz="700" b="1" dirty="0" smtClean="0">
                    <a:solidFill>
                      <a:schemeClr val="tx1"/>
                    </a:solidFill>
                  </a:rPr>
                  <a:t>Mayor </a:t>
                </a:r>
                <a:r>
                  <a:rPr lang="es-MX" sz="700" b="1" dirty="0">
                    <a:solidFill>
                      <a:schemeClr val="tx1"/>
                    </a:solidFill>
                  </a:rPr>
                  <a:t>tiempo de recuperación de la enfermedad de </a:t>
                </a:r>
                <a:r>
                  <a:rPr lang="es-MX" sz="700" b="1" dirty="0" smtClean="0">
                    <a:solidFill>
                      <a:schemeClr val="tx1"/>
                    </a:solidFill>
                  </a:rPr>
                  <a:t>pacientes</a:t>
                </a:r>
                <a:endParaRPr lang="es-MX" sz="7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1" name="6 Elipse"/>
              <p:cNvSpPr/>
              <p:nvPr/>
            </p:nvSpPr>
            <p:spPr>
              <a:xfrm>
                <a:off x="2469627" y="2959014"/>
                <a:ext cx="1069967" cy="68981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306EA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/>
              <a:p>
                <a:pPr algn="ctr"/>
                <a:r>
                  <a:rPr lang="es-MX" sz="800" b="1" dirty="0" smtClean="0">
                    <a:solidFill>
                      <a:schemeClr val="tx1"/>
                    </a:solidFill>
                  </a:rPr>
                  <a:t>Insatisfacción </a:t>
                </a:r>
                <a:r>
                  <a:rPr lang="es-MX" sz="800" b="1" dirty="0">
                    <a:solidFill>
                      <a:schemeClr val="tx1"/>
                    </a:solidFill>
                  </a:rPr>
                  <a:t>de la población</a:t>
                </a:r>
              </a:p>
            </p:txBody>
          </p:sp>
          <p:sp>
            <p:nvSpPr>
              <p:cNvPr id="52" name="6 Elipse"/>
              <p:cNvSpPr/>
              <p:nvPr/>
            </p:nvSpPr>
            <p:spPr>
              <a:xfrm>
                <a:off x="4324470" y="2957504"/>
                <a:ext cx="1069967" cy="68981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306EA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/>
              <a:p>
                <a:pPr algn="ctr"/>
                <a:r>
                  <a:rPr lang="es-MX" sz="800" b="1" dirty="0">
                    <a:solidFill>
                      <a:schemeClr val="tx1"/>
                    </a:solidFill>
                  </a:rPr>
                  <a:t>Condiciones de salud </a:t>
                </a:r>
                <a:r>
                  <a:rPr lang="es-MX" sz="800" b="1" dirty="0" smtClean="0">
                    <a:solidFill>
                      <a:schemeClr val="tx1"/>
                    </a:solidFill>
                  </a:rPr>
                  <a:t>inadecuadas</a:t>
                </a:r>
                <a:endParaRPr lang="es-MX" sz="800" b="1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22" name="Conector recto 21"/>
            <p:cNvCxnSpPr>
              <a:stCxn id="50" idx="6"/>
              <a:endCxn id="51" idx="2"/>
            </p:cNvCxnSpPr>
            <p:nvPr/>
          </p:nvCxnSpPr>
          <p:spPr>
            <a:xfrm>
              <a:off x="1113824" y="1807981"/>
              <a:ext cx="1349964" cy="1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7" name="Conector recto 136"/>
          <p:cNvCxnSpPr>
            <a:stCxn id="36" idx="0"/>
          </p:cNvCxnSpPr>
          <p:nvPr/>
        </p:nvCxnSpPr>
        <p:spPr>
          <a:xfrm flipV="1">
            <a:off x="4189703" y="2447733"/>
            <a:ext cx="5738" cy="7215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0" name="Grupo 149"/>
          <p:cNvGrpSpPr/>
          <p:nvPr/>
        </p:nvGrpSpPr>
        <p:grpSpPr>
          <a:xfrm>
            <a:off x="443840" y="3851394"/>
            <a:ext cx="8339966" cy="2381999"/>
            <a:chOff x="443840" y="3851394"/>
            <a:chExt cx="8339966" cy="2381999"/>
          </a:xfrm>
        </p:grpSpPr>
        <p:grpSp>
          <p:nvGrpSpPr>
            <p:cNvPr id="87" name="Grupo 86"/>
            <p:cNvGrpSpPr/>
            <p:nvPr/>
          </p:nvGrpSpPr>
          <p:grpSpPr>
            <a:xfrm>
              <a:off x="443840" y="3851394"/>
              <a:ext cx="8339966" cy="2381999"/>
              <a:chOff x="443840" y="3851394"/>
              <a:chExt cx="8339966" cy="2381999"/>
            </a:xfrm>
          </p:grpSpPr>
          <p:grpSp>
            <p:nvGrpSpPr>
              <p:cNvPr id="77" name="Grupo 76"/>
              <p:cNvGrpSpPr/>
              <p:nvPr/>
            </p:nvGrpSpPr>
            <p:grpSpPr>
              <a:xfrm>
                <a:off x="443840" y="3851394"/>
                <a:ext cx="8339966" cy="2381999"/>
                <a:chOff x="443840" y="3851394"/>
                <a:chExt cx="8339966" cy="2381999"/>
              </a:xfrm>
            </p:grpSpPr>
            <p:grpSp>
              <p:nvGrpSpPr>
                <p:cNvPr id="59" name="Grupo 58"/>
                <p:cNvGrpSpPr/>
                <p:nvPr/>
              </p:nvGrpSpPr>
              <p:grpSpPr>
                <a:xfrm>
                  <a:off x="443840" y="3851394"/>
                  <a:ext cx="8339966" cy="2381999"/>
                  <a:chOff x="443840" y="3851394"/>
                  <a:chExt cx="8339966" cy="2381999"/>
                </a:xfrm>
              </p:grpSpPr>
              <p:grpSp>
                <p:nvGrpSpPr>
                  <p:cNvPr id="55" name="Grupo 54"/>
                  <p:cNvGrpSpPr/>
                  <p:nvPr/>
                </p:nvGrpSpPr>
                <p:grpSpPr>
                  <a:xfrm>
                    <a:off x="443840" y="3851394"/>
                    <a:ext cx="8339966" cy="2381999"/>
                    <a:chOff x="443840" y="3851394"/>
                    <a:chExt cx="8339966" cy="2381999"/>
                  </a:xfrm>
                </p:grpSpPr>
                <p:grpSp>
                  <p:nvGrpSpPr>
                    <p:cNvPr id="45" name="Grupo 44"/>
                    <p:cNvGrpSpPr/>
                    <p:nvPr/>
                  </p:nvGrpSpPr>
                  <p:grpSpPr>
                    <a:xfrm>
                      <a:off x="443840" y="3851394"/>
                      <a:ext cx="8339966" cy="2381999"/>
                      <a:chOff x="443840" y="3851394"/>
                      <a:chExt cx="8339966" cy="2381999"/>
                    </a:xfrm>
                  </p:grpSpPr>
                  <p:grpSp>
                    <p:nvGrpSpPr>
                      <p:cNvPr id="41" name="Grupo 40"/>
                      <p:cNvGrpSpPr/>
                      <p:nvPr/>
                    </p:nvGrpSpPr>
                    <p:grpSpPr>
                      <a:xfrm>
                        <a:off x="443840" y="3851394"/>
                        <a:ext cx="8339966" cy="2381999"/>
                        <a:chOff x="443840" y="3851394"/>
                        <a:chExt cx="8339966" cy="2381999"/>
                      </a:xfrm>
                    </p:grpSpPr>
                    <p:grpSp>
                      <p:nvGrpSpPr>
                        <p:cNvPr id="30" name="Grupo 29"/>
                        <p:cNvGrpSpPr/>
                        <p:nvPr/>
                      </p:nvGrpSpPr>
                      <p:grpSpPr>
                        <a:xfrm>
                          <a:off x="443840" y="3851394"/>
                          <a:ext cx="8339966" cy="2381999"/>
                          <a:chOff x="443840" y="3851394"/>
                          <a:chExt cx="8339966" cy="2381999"/>
                        </a:xfrm>
                      </p:grpSpPr>
                      <p:grpSp>
                        <p:nvGrpSpPr>
                          <p:cNvPr id="27" name="Grupo 26"/>
                          <p:cNvGrpSpPr/>
                          <p:nvPr/>
                        </p:nvGrpSpPr>
                        <p:grpSpPr>
                          <a:xfrm>
                            <a:off x="443840" y="3851394"/>
                            <a:ext cx="8339966" cy="2381999"/>
                            <a:chOff x="443840" y="3851394"/>
                            <a:chExt cx="8339966" cy="2381999"/>
                          </a:xfrm>
                        </p:grpSpPr>
                        <p:grpSp>
                          <p:nvGrpSpPr>
                            <p:cNvPr id="85" name="Grupo 84"/>
                            <p:cNvGrpSpPr/>
                            <p:nvPr/>
                          </p:nvGrpSpPr>
                          <p:grpSpPr>
                            <a:xfrm>
                              <a:off x="443840" y="3851394"/>
                              <a:ext cx="8339966" cy="2381999"/>
                              <a:chOff x="443840" y="3851394"/>
                              <a:chExt cx="8339966" cy="2381999"/>
                            </a:xfrm>
                          </p:grpSpPr>
                          <p:grpSp>
                            <p:nvGrpSpPr>
                              <p:cNvPr id="82" name="Grupo 81"/>
                              <p:cNvGrpSpPr/>
                              <p:nvPr/>
                            </p:nvGrpSpPr>
                            <p:grpSpPr>
                              <a:xfrm>
                                <a:off x="443840" y="3859084"/>
                                <a:ext cx="8339966" cy="2374309"/>
                                <a:chOff x="443840" y="3859084"/>
                                <a:chExt cx="8339966" cy="2374309"/>
                              </a:xfrm>
                            </p:grpSpPr>
                            <p:grpSp>
                              <p:nvGrpSpPr>
                                <p:cNvPr id="79" name="Grupo 78"/>
                                <p:cNvGrpSpPr/>
                                <p:nvPr/>
                              </p:nvGrpSpPr>
                              <p:grpSpPr>
                                <a:xfrm>
                                  <a:off x="443840" y="3859084"/>
                                  <a:ext cx="8339966" cy="2374309"/>
                                  <a:chOff x="443840" y="3859084"/>
                                  <a:chExt cx="8339966" cy="2374309"/>
                                </a:xfrm>
                              </p:grpSpPr>
                              <p:grpSp>
                                <p:nvGrpSpPr>
                                  <p:cNvPr id="76" name="Grupo 75"/>
                                  <p:cNvGrpSpPr/>
                                  <p:nvPr/>
                                </p:nvGrpSpPr>
                                <p:grpSpPr>
                                  <a:xfrm>
                                    <a:off x="443840" y="4362221"/>
                                    <a:ext cx="8339966" cy="1871172"/>
                                    <a:chOff x="443840" y="4362221"/>
                                    <a:chExt cx="8339966" cy="1871172"/>
                                  </a:xfrm>
                                </p:grpSpPr>
                                <p:grpSp>
                                  <p:nvGrpSpPr>
                                    <p:cNvPr id="73" name="Grupo 72"/>
                                    <p:cNvGrpSpPr/>
                                    <p:nvPr/>
                                  </p:nvGrpSpPr>
                                  <p:grpSpPr>
                                    <a:xfrm>
                                      <a:off x="443840" y="4362221"/>
                                      <a:ext cx="8339966" cy="1871172"/>
                                      <a:chOff x="443840" y="4362221"/>
                                      <a:chExt cx="8339966" cy="1871172"/>
                                    </a:xfrm>
                                  </p:grpSpPr>
                                  <p:grpSp>
                                    <p:nvGrpSpPr>
                                      <p:cNvPr id="70" name="Grupo 69"/>
                                      <p:cNvGrpSpPr/>
                                      <p:nvPr/>
                                    </p:nvGrpSpPr>
                                    <p:grpSpPr>
                                      <a:xfrm>
                                        <a:off x="443840" y="4362221"/>
                                        <a:ext cx="8339966" cy="1871172"/>
                                        <a:chOff x="443840" y="4362221"/>
                                        <a:chExt cx="8339966" cy="1871172"/>
                                      </a:xfrm>
                                    </p:grpSpPr>
                                    <p:grpSp>
                                      <p:nvGrpSpPr>
                                        <p:cNvPr id="67" name="Grupo 66"/>
                                        <p:cNvGrpSpPr/>
                                        <p:nvPr/>
                                      </p:nvGrpSpPr>
                                      <p:grpSpPr>
                                        <a:xfrm>
                                          <a:off x="443840" y="4362221"/>
                                          <a:ext cx="8339966" cy="1871172"/>
                                          <a:chOff x="443840" y="4362221"/>
                                          <a:chExt cx="8339966" cy="1871172"/>
                                        </a:xfrm>
                                      </p:grpSpPr>
                                      <p:grpSp>
                                        <p:nvGrpSpPr>
                                          <p:cNvPr id="64" name="Grupo 63"/>
                                          <p:cNvGrpSpPr/>
                                          <p:nvPr/>
                                        </p:nvGrpSpPr>
                                        <p:grpSpPr>
                                          <a:xfrm>
                                            <a:off x="443840" y="4362221"/>
                                            <a:ext cx="8339966" cy="1871172"/>
                                            <a:chOff x="443840" y="4362221"/>
                                            <a:chExt cx="8339966" cy="1871172"/>
                                          </a:xfrm>
                                        </p:grpSpPr>
                                        <p:grpSp>
                                          <p:nvGrpSpPr>
                                            <p:cNvPr id="18" name="Grupo 17"/>
                                            <p:cNvGrpSpPr/>
                                            <p:nvPr/>
                                          </p:nvGrpSpPr>
                                          <p:grpSpPr>
                                            <a:xfrm>
                                              <a:off x="443840" y="4362221"/>
                                              <a:ext cx="8339966" cy="1871172"/>
                                              <a:chOff x="439900" y="3969122"/>
                                              <a:chExt cx="8489205" cy="1871172"/>
                                            </a:xfrm>
                                            <a:noFill/>
                                          </p:grpSpPr>
                                          <p:sp>
                                            <p:nvSpPr>
                                              <p:cNvPr id="12" name="95 Rectángulo"/>
                                              <p:cNvSpPr/>
                                              <p:nvPr/>
                                            </p:nvSpPr>
                                            <p:spPr>
                                              <a:xfrm>
                                                <a:off x="439900" y="3982306"/>
                                                <a:ext cx="1472248" cy="653732"/>
                                              </a:xfrm>
                                              <a:prstGeom prst="rect">
                                                <a:avLst/>
                                              </a:prstGeom>
                                              <a:grpFill/>
                                            </p:spPr>
                                            <p:style>
                                              <a:lnRef idx="2">
                                                <a:schemeClr val="accent1">
                                                  <a:shade val="50000"/>
                                                </a:schemeClr>
                                              </a:lnRef>
                                              <a:fillRef idx="1">
                                                <a:schemeClr val="accent1"/>
                                              </a:fillRef>
                                              <a:effectRef idx="0">
                                                <a:schemeClr val="accent1"/>
                                              </a:effectRef>
                                              <a:fontRef idx="minor">
                                                <a:schemeClr val="lt1"/>
                                              </a:fontRef>
                                            </p:style>
                                            <p:txBody>
                                              <a:bodyPr rtlCol="0" anchor="ctr"/>
                                              <a:lstStyle/>
                                              <a:p>
                                                <a:pPr algn="ctr">
                                                  <a:spcAft>
                                                    <a:spcPts val="0"/>
                                                  </a:spcAft>
                                                </a:pPr>
                                                <a:r>
                                                  <a:rPr lang="es-MX" sz="700" b="1" kern="1200" dirty="0" smtClean="0">
                                                    <a:solidFill>
                                                      <a:schemeClr val="tx1"/>
                                                    </a:solidFill>
                                                    <a:effectLst/>
                                                    <a:ea typeface="Times New Roman" panose="02020603050405020304" pitchFamily="18" charset="0"/>
                                                  </a:rPr>
                                                  <a:t>Incremento en </a:t>
                                                </a:r>
                                                <a:r>
                                                  <a:rPr lang="es-MX" sz="700" b="1" kern="1200" dirty="0">
                                                    <a:solidFill>
                                                      <a:schemeClr val="tx1"/>
                                                    </a:solidFill>
                                                    <a:effectLst/>
                                                    <a:ea typeface="Times New Roman" panose="02020603050405020304" pitchFamily="18" charset="0"/>
                                                  </a:rPr>
                                                  <a:t>el diferimiento de la atención especializada: consulta, hospitalización, diagnóstico y rehabilitación</a:t>
                                                </a:r>
                                                <a:endParaRPr lang="es-MX" sz="700" b="1" dirty="0">
                                                  <a:solidFill>
                                                    <a:schemeClr val="tx1"/>
                                                  </a:solidFill>
                                                  <a:effectLst/>
                                                  <a:ea typeface="Times New Roman" panose="02020603050405020304" pitchFamily="18" charset="0"/>
                                                </a:endParaRPr>
                                              </a:p>
                                            </p:txBody>
                                          </p:sp>
                                          <p:sp>
                                            <p:nvSpPr>
                                              <p:cNvPr id="13" name="95 Rectángulo"/>
                                              <p:cNvSpPr/>
                                              <p:nvPr/>
                                            </p:nvSpPr>
                                            <p:spPr>
                                              <a:xfrm>
                                                <a:off x="2770143" y="3982306"/>
                                                <a:ext cx="1472248" cy="653732"/>
                                              </a:xfrm>
                                              <a:prstGeom prst="rect">
                                                <a:avLst/>
                                              </a:prstGeom>
                                              <a:grpFill/>
                                            </p:spPr>
                                            <p:style>
                                              <a:lnRef idx="2">
                                                <a:schemeClr val="accent1">
                                                  <a:shade val="50000"/>
                                                </a:schemeClr>
                                              </a:lnRef>
                                              <a:fillRef idx="1">
                                                <a:schemeClr val="accent1"/>
                                              </a:fillRef>
                                              <a:effectRef idx="0">
                                                <a:schemeClr val="accent1"/>
                                              </a:effectRef>
                                              <a:fontRef idx="minor">
                                                <a:schemeClr val="lt1"/>
                                              </a:fontRef>
                                            </p:style>
                                            <p:txBody>
                                              <a:bodyPr rtlCol="0" anchor="ctr"/>
                                              <a:lstStyle/>
                                              <a:p>
                                                <a:pPr algn="ctr"/>
                                                <a:r>
                                                  <a:rPr lang="es-MX" sz="700" b="1" dirty="0" smtClean="0">
                                                    <a:solidFill>
                                                      <a:schemeClr val="tx1"/>
                                                    </a:solidFill>
                                                  </a:rPr>
                                                  <a:t>Incremento en </a:t>
                                                </a:r>
                                                <a:r>
                                                  <a:rPr lang="es-MX" sz="700" b="1" dirty="0">
                                                    <a:solidFill>
                                                      <a:schemeClr val="tx1"/>
                                                    </a:solidFill>
                                                  </a:rPr>
                                                  <a:t>las complicaciones y muertes potencialmente evitables </a:t>
                                                </a:r>
                                              </a:p>
                                            </p:txBody>
                                          </p:sp>
                                          <p:sp>
                                            <p:nvSpPr>
                                              <p:cNvPr id="14" name="95 Rectángulo"/>
                                              <p:cNvSpPr/>
                                              <p:nvPr/>
                                            </p:nvSpPr>
                                            <p:spPr>
                                              <a:xfrm>
                                                <a:off x="4302763" y="3982306"/>
                                                <a:ext cx="1472248" cy="653732"/>
                                              </a:xfrm>
                                              <a:prstGeom prst="rect">
                                                <a:avLst/>
                                              </a:prstGeom>
                                              <a:grpFill/>
                                            </p:spPr>
                                            <p:style>
                                              <a:lnRef idx="2">
                                                <a:schemeClr val="accent1">
                                                  <a:shade val="50000"/>
                                                </a:schemeClr>
                                              </a:lnRef>
                                              <a:fillRef idx="1">
                                                <a:schemeClr val="accent1"/>
                                              </a:fillRef>
                                              <a:effectRef idx="0">
                                                <a:schemeClr val="accent1"/>
                                              </a:effectRef>
                                              <a:fontRef idx="minor">
                                                <a:schemeClr val="lt1"/>
                                              </a:fontRef>
                                            </p:style>
                                            <p:txBody>
                                              <a:bodyPr rtlCol="0" anchor="ctr"/>
                                              <a:lstStyle/>
                                              <a:p>
                                                <a:pPr algn="ctr"/>
                                                <a:r>
                                                  <a:rPr lang="es-MX" sz="700" b="1" dirty="0" smtClean="0">
                                                    <a:solidFill>
                                                      <a:schemeClr val="tx1"/>
                                                    </a:solidFill>
                                                  </a:rPr>
                                                  <a:t>Inequidad</a:t>
                                                </a:r>
                                                <a:r>
                                                  <a:rPr lang="es-MX" sz="700" b="1" dirty="0">
                                                    <a:solidFill>
                                                      <a:schemeClr val="tx1"/>
                                                    </a:solidFill>
                                                  </a:rPr>
                                                  <a:t>, desigualdad y discriminación en la prestación de los servicios</a:t>
                                                </a:r>
                                              </a:p>
                                            </p:txBody>
                                          </p:sp>
                                          <p:sp>
                                            <p:nvSpPr>
                                              <p:cNvPr id="15" name="95 Rectángulo"/>
                                              <p:cNvSpPr/>
                                              <p:nvPr/>
                                            </p:nvSpPr>
                                            <p:spPr>
                                              <a:xfrm>
                                                <a:off x="7456857" y="3969122"/>
                                                <a:ext cx="1472248" cy="653732"/>
                                              </a:xfrm>
                                              <a:prstGeom prst="rect">
                                                <a:avLst/>
                                              </a:prstGeom>
                                              <a:grpFill/>
                                            </p:spPr>
                                            <p:style>
                                              <a:lnRef idx="2">
                                                <a:schemeClr val="accent1">
                                                  <a:shade val="50000"/>
                                                </a:schemeClr>
                                              </a:lnRef>
                                              <a:fillRef idx="1">
                                                <a:schemeClr val="accent1"/>
                                              </a:fillRef>
                                              <a:effectRef idx="0">
                                                <a:schemeClr val="accent1"/>
                                              </a:effectRef>
                                              <a:fontRef idx="minor">
                                                <a:schemeClr val="lt1"/>
                                              </a:fontRef>
                                            </p:style>
                                            <p:txBody>
                                              <a:bodyPr rtlCol="0" anchor="ctr"/>
                                              <a:lstStyle/>
                                              <a:p>
                                                <a:pPr algn="ctr"/>
                                                <a:r>
                                                  <a:rPr lang="es-MX" sz="700" b="1" dirty="0" smtClean="0">
                                                    <a:solidFill>
                                                      <a:schemeClr val="tx1"/>
                                                    </a:solidFill>
                                                  </a:rPr>
                                                  <a:t>Mayor gasto </a:t>
                                                </a:r>
                                                <a:r>
                                                  <a:rPr lang="es-MX" sz="700" b="1" dirty="0">
                                                    <a:solidFill>
                                                      <a:schemeClr val="tx1"/>
                                                    </a:solidFill>
                                                  </a:rPr>
                                                  <a:t>en salud</a:t>
                                                </a:r>
                                              </a:p>
                                            </p:txBody>
                                          </p:sp>
                                          <p:sp>
                                            <p:nvSpPr>
                                              <p:cNvPr id="16" name="95 Rectángulo"/>
                                              <p:cNvSpPr/>
                                              <p:nvPr/>
                                            </p:nvSpPr>
                                            <p:spPr>
                                              <a:xfrm>
                                                <a:off x="5859443" y="3972703"/>
                                                <a:ext cx="1472248" cy="653732"/>
                                              </a:xfrm>
                                              <a:prstGeom prst="rect">
                                                <a:avLst/>
                                              </a:prstGeom>
                                              <a:grpFill/>
                                            </p:spPr>
                                            <p:style>
                                              <a:lnRef idx="2">
                                                <a:schemeClr val="accent1">
                                                  <a:shade val="50000"/>
                                                </a:schemeClr>
                                              </a:lnRef>
                                              <a:fillRef idx="1">
                                                <a:schemeClr val="accent1"/>
                                              </a:fillRef>
                                              <a:effectRef idx="0">
                                                <a:schemeClr val="accent1"/>
                                              </a:effectRef>
                                              <a:fontRef idx="minor">
                                                <a:schemeClr val="lt1"/>
                                              </a:fontRef>
                                            </p:style>
                                            <p:txBody>
                                              <a:bodyPr rtlCol="0" anchor="ctr"/>
                                              <a:lstStyle/>
                                              <a:p>
                                                <a:pPr algn="ctr"/>
                                                <a:r>
                                                  <a:rPr lang="es-MX" sz="700" b="1" dirty="0">
                                                    <a:solidFill>
                                                      <a:schemeClr val="tx1"/>
                                                    </a:solidFill>
                                                  </a:rPr>
                                                  <a:t>Crecimiento </a:t>
                                                </a:r>
                                                <a:r>
                                                  <a:rPr lang="es-MX" sz="700" b="1" dirty="0" smtClean="0">
                                                    <a:solidFill>
                                                      <a:schemeClr val="tx1"/>
                                                    </a:solidFill>
                                                  </a:rPr>
                                                  <a:t>indiscriminado de </a:t>
                                                </a:r>
                                                <a:r>
                                                  <a:rPr lang="es-MX" sz="700" b="1" dirty="0">
                                                    <a:solidFill>
                                                      <a:schemeClr val="tx1"/>
                                                    </a:solidFill>
                                                  </a:rPr>
                                                  <a:t>servicios privados</a:t>
                                                </a:r>
                                              </a:p>
                                            </p:txBody>
                                          </p:sp>
                                          <p:sp>
                                            <p:nvSpPr>
                                              <p:cNvPr id="17" name="95 Rectángulo"/>
                                              <p:cNvSpPr/>
                                              <p:nvPr/>
                                            </p:nvSpPr>
                                            <p:spPr>
                                              <a:xfrm>
                                                <a:off x="3843818" y="5186562"/>
                                                <a:ext cx="1463040" cy="653732"/>
                                              </a:xfrm>
                                              <a:prstGeom prst="rect">
                                                <a:avLst/>
                                              </a:prstGeom>
                                              <a:grpFill/>
                                            </p:spPr>
                                            <p:style>
                                              <a:lnRef idx="2">
                                                <a:schemeClr val="accent1">
                                                  <a:shade val="50000"/>
                                                </a:schemeClr>
                                              </a:lnRef>
                                              <a:fillRef idx="1">
                                                <a:schemeClr val="accent1"/>
                                              </a:fillRef>
                                              <a:effectRef idx="0">
                                                <a:schemeClr val="accent1"/>
                                              </a:effectRef>
                                              <a:fontRef idx="minor">
                                                <a:schemeClr val="lt1"/>
                                              </a:fontRef>
                                            </p:style>
                                            <p:txBody>
                                              <a:bodyPr rtlCol="0" anchor="ctr"/>
                                              <a:lstStyle/>
                                              <a:p>
                                                <a:pPr algn="ctr"/>
                                                <a:r>
                                                  <a:rPr lang="es-MX" sz="700" b="1" dirty="0" smtClean="0">
                                                    <a:solidFill>
                                                      <a:schemeClr val="tx1"/>
                                                    </a:solidFill>
                                                  </a:rPr>
                                                  <a:t>Demanda no </a:t>
                                                </a:r>
                                                <a:r>
                                                  <a:rPr lang="es-MX" sz="700" b="1" dirty="0">
                                                    <a:solidFill>
                                                      <a:schemeClr val="tx1"/>
                                                    </a:solidFill>
                                                  </a:rPr>
                                                  <a:t>atendida de servicios especializados de salud</a:t>
                                                </a:r>
                                              </a:p>
                                            </p:txBody>
                                          </p:sp>
                                        </p:grpSp>
                                        <p:cxnSp>
                                          <p:nvCxnSpPr>
                                            <p:cNvPr id="63" name="Conector angular 62"/>
                                            <p:cNvCxnSpPr>
                                              <a:stCxn id="17" idx="0"/>
                                              <a:endCxn id="15" idx="2"/>
                                            </p:cNvCxnSpPr>
                                            <p:nvPr/>
                                          </p:nvCxnSpPr>
                                          <p:spPr>
                                            <a:xfrm rot="5400000" flipH="1" flipV="1">
                                              <a:off x="6001746" y="3520785"/>
                                              <a:ext cx="563708" cy="3554045"/>
                                            </a:xfrm>
                                            <a:prstGeom prst="bentConnector3">
                                              <a:avLst/>
                                            </a:prstGeom>
                                          </p:spPr>
                                          <p:style>
                                            <a:lnRef idx="1">
                                              <a:schemeClr val="accent1"/>
                                            </a:lnRef>
                                            <a:fillRef idx="0">
                                              <a:schemeClr val="accent1"/>
                                            </a:fillRef>
                                            <a:effectRef idx="0">
                                              <a:schemeClr val="accent1"/>
                                            </a:effectRef>
                                            <a:fontRef idx="minor">
                                              <a:schemeClr val="tx1"/>
                                            </a:fontRef>
                                          </p:style>
                                        </p:cxnSp>
                                      </p:grpSp>
                                      <p:cxnSp>
                                        <p:nvCxnSpPr>
                                          <p:cNvPr id="66" name="Conector angular 65"/>
                                          <p:cNvCxnSpPr>
                                            <a:stCxn id="17" idx="0"/>
                                            <a:endCxn id="16" idx="2"/>
                                          </p:cNvCxnSpPr>
                                          <p:nvPr/>
                                        </p:nvCxnSpPr>
                                        <p:spPr>
                                          <a:xfrm rot="5400000" flipH="1" flipV="1">
                                            <a:off x="5218871" y="4307242"/>
                                            <a:ext cx="560127" cy="1984713"/>
                                          </a:xfrm>
                                          <a:prstGeom prst="bentConnector3">
                                            <a:avLst/>
                                          </a:prstGeom>
                                        </p:spPr>
                                        <p:style>
                                          <a:lnRef idx="1">
                                            <a:schemeClr val="accent1"/>
                                          </a:lnRef>
                                          <a:fillRef idx="0">
                                            <a:schemeClr val="accent1"/>
                                          </a:fillRef>
                                          <a:effectRef idx="0">
                                            <a:schemeClr val="accent1"/>
                                          </a:effectRef>
                                          <a:fontRef idx="minor">
                                            <a:schemeClr val="tx1"/>
                                          </a:fontRef>
                                        </p:style>
                                      </p:cxnSp>
                                    </p:grpSp>
                                    <p:cxnSp>
                                      <p:nvCxnSpPr>
                                        <p:cNvPr id="69" name="Conector angular 68"/>
                                        <p:cNvCxnSpPr>
                                          <a:stCxn id="17" idx="0"/>
                                          <a:endCxn id="14" idx="2"/>
                                        </p:cNvCxnSpPr>
                                        <p:nvPr/>
                                      </p:nvCxnSpPr>
                                      <p:spPr>
                                        <a:xfrm rot="5400000" flipH="1" flipV="1">
                                          <a:off x="4459015" y="5076700"/>
                                          <a:ext cx="550524" cy="455399"/>
                                        </a:xfrm>
                                        <a:prstGeom prst="bentConnector3">
                                          <a:avLst/>
                                        </a:prstGeom>
                                      </p:spPr>
                                      <p:style>
                                        <a:lnRef idx="1">
                                          <a:schemeClr val="accent1"/>
                                        </a:lnRef>
                                        <a:fillRef idx="0">
                                          <a:schemeClr val="accent1"/>
                                        </a:fillRef>
                                        <a:effectRef idx="0">
                                          <a:schemeClr val="accent1"/>
                                        </a:effectRef>
                                        <a:fontRef idx="minor">
                                          <a:schemeClr val="tx1"/>
                                        </a:fontRef>
                                      </p:style>
                                    </p:cxnSp>
                                  </p:grpSp>
                                  <p:cxnSp>
                                    <p:nvCxnSpPr>
                                      <p:cNvPr id="72" name="Conector angular 71"/>
                                      <p:cNvCxnSpPr>
                                        <a:stCxn id="17" idx="0"/>
                                        <a:endCxn id="13" idx="2"/>
                                      </p:cNvCxnSpPr>
                                      <p:nvPr/>
                                    </p:nvCxnSpPr>
                                    <p:spPr>
                                      <a:xfrm rot="16200000" flipV="1">
                                        <a:off x="3706178" y="4779260"/>
                                        <a:ext cx="550524" cy="1050277"/>
                                      </a:xfrm>
                                      <a:prstGeom prst="bentConnector3">
                                        <a:avLst/>
                                      </a:prstGeom>
                                    </p:spPr>
                                    <p:style>
                                      <a:lnRef idx="1">
                                        <a:schemeClr val="accent1"/>
                                      </a:lnRef>
                                      <a:fillRef idx="0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tx1"/>
                                      </a:fontRef>
                                    </p:style>
                                  </p:cxnSp>
                                </p:grpSp>
                                <p:cxnSp>
                                  <p:nvCxnSpPr>
                                    <p:cNvPr id="75" name="Conector angular 74"/>
                                    <p:cNvCxnSpPr>
                                      <a:stCxn id="12" idx="2"/>
                                      <a:endCxn id="17" idx="0"/>
                                    </p:cNvCxnSpPr>
                                    <p:nvPr/>
                                  </p:nvCxnSpPr>
                                  <p:spPr>
                                    <a:xfrm rot="16200000" flipH="1">
                                      <a:off x="2561538" y="3634621"/>
                                      <a:ext cx="550524" cy="3339555"/>
                                    </a:xfrm>
                                    <a:prstGeom prst="bentConnector3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</p:grpSp>
                              <p:cxnSp>
                                <p:nvCxnSpPr>
                                  <p:cNvPr id="78" name="Conector angular 77"/>
                                  <p:cNvCxnSpPr>
                                    <a:stCxn id="12" idx="0"/>
                                    <a:endCxn id="33" idx="4"/>
                                  </p:cNvCxnSpPr>
                                  <p:nvPr/>
                                </p:nvCxnSpPr>
                                <p:spPr>
                                  <a:xfrm rot="16200000" flipV="1">
                                    <a:off x="625090" y="3833472"/>
                                    <a:ext cx="516321" cy="567546"/>
                                  </a:xfrm>
                                  <a:prstGeom prst="bentConnector3">
                                    <a:avLst/>
                                  </a:prstGeom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</p:grpSp>
                            <p:cxnSp>
                              <p:nvCxnSpPr>
                                <p:cNvPr id="81" name="Conector angular 80"/>
                                <p:cNvCxnSpPr>
                                  <a:stCxn id="12" idx="0"/>
                                  <a:endCxn id="34" idx="4"/>
                                </p:cNvCxnSpPr>
                                <p:nvPr/>
                              </p:nvCxnSpPr>
                              <p:spPr>
                                <a:xfrm rot="5400000" flipH="1" flipV="1">
                                  <a:off x="1224837" y="3801271"/>
                                  <a:ext cx="516321" cy="631949"/>
                                </a:xfrm>
                                <a:prstGeom prst="bentConnector3">
                                  <a:avLst/>
                                </a:prstGeom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</p:grpSp>
                          <p:cxnSp>
                            <p:nvCxnSpPr>
                              <p:cNvPr id="84" name="Conector angular 83"/>
                              <p:cNvCxnSpPr>
                                <a:stCxn id="12" idx="0"/>
                                <a:endCxn id="35" idx="4"/>
                              </p:cNvCxnSpPr>
                              <p:nvPr/>
                            </p:nvCxnSpPr>
                            <p:spPr>
                              <a:xfrm rot="5400000" flipH="1" flipV="1">
                                <a:off x="1820740" y="3197678"/>
                                <a:ext cx="524011" cy="1831444"/>
                              </a:xfrm>
                              <a:prstGeom prst="bentConnector3">
                                <a:avLst/>
                              </a:prstGeom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</p:grpSp>
                        <p:cxnSp>
                          <p:nvCxnSpPr>
                            <p:cNvPr id="25" name="Conector angular 24"/>
                            <p:cNvCxnSpPr>
                              <a:endCxn id="32" idx="4"/>
                            </p:cNvCxnSpPr>
                            <p:nvPr/>
                          </p:nvCxnSpPr>
                          <p:spPr>
                            <a:xfrm rot="5400000" flipH="1" flipV="1">
                              <a:off x="8026216" y="3893493"/>
                              <a:ext cx="503138" cy="434321"/>
                            </a:xfrm>
                            <a:prstGeom prst="bentConnector3">
                              <a:avLst>
                                <a:gd name="adj1" fmla="val 50000"/>
                              </a:avLst>
                            </a:prstGeom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cxnSp>
                        <p:nvCxnSpPr>
                          <p:cNvPr id="29" name="Conector angular 28"/>
                          <p:cNvCxnSpPr>
                            <a:stCxn id="38" idx="4"/>
                            <a:endCxn id="15" idx="0"/>
                          </p:cNvCxnSpPr>
                          <p:nvPr/>
                        </p:nvCxnSpPr>
                        <p:spPr>
                          <a:xfrm rot="16200000" flipH="1">
                            <a:off x="7385980" y="3687577"/>
                            <a:ext cx="503137" cy="846149"/>
                          </a:xfrm>
                          <a:prstGeom prst="bentConnector3">
                            <a:avLst/>
                          </a:prstGeom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cxnSp>
                      <p:nvCxnSpPr>
                        <p:cNvPr id="40" name="Conector angular 39"/>
                        <p:cNvCxnSpPr>
                          <a:stCxn id="37" idx="4"/>
                          <a:endCxn id="16" idx="0"/>
                        </p:cNvCxnSpPr>
                        <p:nvPr/>
                      </p:nvCxnSpPr>
                      <p:spPr>
                        <a:xfrm rot="16200000" flipH="1">
                          <a:off x="5876340" y="3750851"/>
                          <a:ext cx="506718" cy="723183"/>
                        </a:xfrm>
                        <a:prstGeom prst="bentConnector3">
                          <a:avLst/>
                        </a:prstGeom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44" name="Conector angular 43"/>
                      <p:cNvCxnSpPr>
                        <a:stCxn id="16" idx="0"/>
                        <a:endCxn id="38" idx="4"/>
                      </p:cNvCxnSpPr>
                      <p:nvPr/>
                    </p:nvCxnSpPr>
                    <p:spPr>
                      <a:xfrm rot="5400000" flipH="1" flipV="1">
                        <a:off x="6599523" y="3750852"/>
                        <a:ext cx="506718" cy="723183"/>
                      </a:xfrm>
                      <a:prstGeom prst="bentConnector3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53" name="Conector angular 52"/>
                    <p:cNvCxnSpPr>
                      <a:stCxn id="13" idx="0"/>
                      <a:endCxn id="35" idx="4"/>
                    </p:cNvCxnSpPr>
                    <p:nvPr/>
                  </p:nvCxnSpPr>
                  <p:spPr>
                    <a:xfrm rot="16200000" flipV="1">
                      <a:off x="2965379" y="3884483"/>
                      <a:ext cx="524011" cy="457834"/>
                    </a:xfrm>
                    <a:prstGeom prst="bentConnector3">
                      <a:avLst>
                        <a:gd name="adj1" fmla="val 75448"/>
                      </a:avLst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57" name="Conector recto 56"/>
                  <p:cNvCxnSpPr/>
                  <p:nvPr/>
                </p:nvCxnSpPr>
                <p:spPr>
                  <a:xfrm flipV="1">
                    <a:off x="2977722" y="4110102"/>
                    <a:ext cx="404083" cy="549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8" name="Forma libre 67"/>
                <p:cNvSpPr/>
                <p:nvPr/>
              </p:nvSpPr>
              <p:spPr>
                <a:xfrm>
                  <a:off x="3371860" y="4039372"/>
                  <a:ext cx="130968" cy="87284"/>
                </a:xfrm>
                <a:custGeom>
                  <a:avLst/>
                  <a:gdLst>
                    <a:gd name="connsiteX0" fmla="*/ 0 w 130968"/>
                    <a:gd name="connsiteY0" fmla="*/ 77759 h 87284"/>
                    <a:gd name="connsiteX1" fmla="*/ 47625 w 130968"/>
                    <a:gd name="connsiteY1" fmla="*/ 3940 h 87284"/>
                    <a:gd name="connsiteX2" fmla="*/ 102393 w 130968"/>
                    <a:gd name="connsiteY2" fmla="*/ 18228 h 87284"/>
                    <a:gd name="connsiteX3" fmla="*/ 130968 w 130968"/>
                    <a:gd name="connsiteY3" fmla="*/ 87284 h 8728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30968" h="87284">
                      <a:moveTo>
                        <a:pt x="0" y="77759"/>
                      </a:moveTo>
                      <a:cubicBezTo>
                        <a:pt x="15280" y="45810"/>
                        <a:pt x="30560" y="13862"/>
                        <a:pt x="47625" y="3940"/>
                      </a:cubicBezTo>
                      <a:cubicBezTo>
                        <a:pt x="64691" y="-5982"/>
                        <a:pt x="88503" y="4337"/>
                        <a:pt x="102393" y="18228"/>
                      </a:cubicBezTo>
                      <a:cubicBezTo>
                        <a:pt x="116283" y="32119"/>
                        <a:pt x="123625" y="59701"/>
                        <a:pt x="130968" y="87284"/>
                      </a:cubicBezTo>
                    </a:path>
                  </a:pathLst>
                </a:cu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83" name="Forma libre 82"/>
                <p:cNvSpPr/>
                <p:nvPr/>
              </p:nvSpPr>
              <p:spPr>
                <a:xfrm>
                  <a:off x="4896493" y="4015886"/>
                  <a:ext cx="130968" cy="87284"/>
                </a:xfrm>
                <a:custGeom>
                  <a:avLst/>
                  <a:gdLst>
                    <a:gd name="connsiteX0" fmla="*/ 0 w 130968"/>
                    <a:gd name="connsiteY0" fmla="*/ 77759 h 87284"/>
                    <a:gd name="connsiteX1" fmla="*/ 47625 w 130968"/>
                    <a:gd name="connsiteY1" fmla="*/ 3940 h 87284"/>
                    <a:gd name="connsiteX2" fmla="*/ 102393 w 130968"/>
                    <a:gd name="connsiteY2" fmla="*/ 18228 h 87284"/>
                    <a:gd name="connsiteX3" fmla="*/ 130968 w 130968"/>
                    <a:gd name="connsiteY3" fmla="*/ 87284 h 8728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30968" h="87284">
                      <a:moveTo>
                        <a:pt x="0" y="77759"/>
                      </a:moveTo>
                      <a:cubicBezTo>
                        <a:pt x="15280" y="45810"/>
                        <a:pt x="30560" y="13862"/>
                        <a:pt x="47625" y="3940"/>
                      </a:cubicBezTo>
                      <a:cubicBezTo>
                        <a:pt x="64691" y="-5982"/>
                        <a:pt x="88503" y="4337"/>
                        <a:pt x="102393" y="18228"/>
                      </a:cubicBezTo>
                      <a:cubicBezTo>
                        <a:pt x="116283" y="32119"/>
                        <a:pt x="123625" y="59701"/>
                        <a:pt x="130968" y="87284"/>
                      </a:cubicBezTo>
                    </a:path>
                  </a:pathLst>
                </a:cu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cxnSp>
              <p:nvCxnSpPr>
                <p:cNvPr id="74" name="Conector recto 73"/>
                <p:cNvCxnSpPr>
                  <a:stCxn id="68" idx="3"/>
                  <a:endCxn id="83" idx="0"/>
                </p:cNvCxnSpPr>
                <p:nvPr/>
              </p:nvCxnSpPr>
              <p:spPr>
                <a:xfrm flipV="1">
                  <a:off x="3502828" y="4093645"/>
                  <a:ext cx="1393665" cy="3301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6" name="Conector recto 85"/>
              <p:cNvCxnSpPr>
                <a:stCxn id="83" idx="3"/>
              </p:cNvCxnSpPr>
              <p:nvPr/>
            </p:nvCxnSpPr>
            <p:spPr>
              <a:xfrm>
                <a:off x="5027461" y="4103170"/>
                <a:ext cx="740646" cy="693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0" name="Conector recto 139"/>
            <p:cNvCxnSpPr>
              <a:stCxn id="36" idx="4"/>
            </p:cNvCxnSpPr>
            <p:nvPr/>
          </p:nvCxnSpPr>
          <p:spPr>
            <a:xfrm flipH="1">
              <a:off x="4187936" y="3859082"/>
              <a:ext cx="1767" cy="25822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6" name="Grupo 145"/>
          <p:cNvGrpSpPr/>
          <p:nvPr/>
        </p:nvGrpSpPr>
        <p:grpSpPr>
          <a:xfrm>
            <a:off x="85543" y="2049749"/>
            <a:ext cx="8923337" cy="2325657"/>
            <a:chOff x="85543" y="2049749"/>
            <a:chExt cx="8923337" cy="2325657"/>
          </a:xfrm>
        </p:grpSpPr>
        <p:grpSp>
          <p:nvGrpSpPr>
            <p:cNvPr id="135" name="Grupo 134"/>
            <p:cNvGrpSpPr/>
            <p:nvPr/>
          </p:nvGrpSpPr>
          <p:grpSpPr>
            <a:xfrm>
              <a:off x="85543" y="2049749"/>
              <a:ext cx="8923337" cy="2325657"/>
              <a:chOff x="85543" y="2049749"/>
              <a:chExt cx="8923337" cy="2325657"/>
            </a:xfrm>
          </p:grpSpPr>
          <p:grpSp>
            <p:nvGrpSpPr>
              <p:cNvPr id="117" name="Grupo 116"/>
              <p:cNvGrpSpPr/>
              <p:nvPr/>
            </p:nvGrpSpPr>
            <p:grpSpPr>
              <a:xfrm>
                <a:off x="85543" y="2049749"/>
                <a:ext cx="8923337" cy="2325656"/>
                <a:chOff x="85543" y="2049749"/>
                <a:chExt cx="8923337" cy="2325656"/>
              </a:xfrm>
            </p:grpSpPr>
            <p:grpSp>
              <p:nvGrpSpPr>
                <p:cNvPr id="113" name="Grupo 112"/>
                <p:cNvGrpSpPr/>
                <p:nvPr/>
              </p:nvGrpSpPr>
              <p:grpSpPr>
                <a:xfrm>
                  <a:off x="85543" y="2049749"/>
                  <a:ext cx="8923337" cy="2325656"/>
                  <a:chOff x="85543" y="2049749"/>
                  <a:chExt cx="8923337" cy="2325656"/>
                </a:xfrm>
              </p:grpSpPr>
              <p:grpSp>
                <p:nvGrpSpPr>
                  <p:cNvPr id="110" name="Grupo 109"/>
                  <p:cNvGrpSpPr/>
                  <p:nvPr/>
                </p:nvGrpSpPr>
                <p:grpSpPr>
                  <a:xfrm>
                    <a:off x="85543" y="2049749"/>
                    <a:ext cx="8923337" cy="2325656"/>
                    <a:chOff x="85543" y="2049749"/>
                    <a:chExt cx="8923337" cy="2325656"/>
                  </a:xfrm>
                </p:grpSpPr>
                <p:grpSp>
                  <p:nvGrpSpPr>
                    <p:cNvPr id="105" name="Grupo 104"/>
                    <p:cNvGrpSpPr/>
                    <p:nvPr/>
                  </p:nvGrpSpPr>
                  <p:grpSpPr>
                    <a:xfrm>
                      <a:off x="85543" y="2049749"/>
                      <a:ext cx="8923337" cy="2325656"/>
                      <a:chOff x="85543" y="2049749"/>
                      <a:chExt cx="8923337" cy="2325656"/>
                    </a:xfrm>
                  </p:grpSpPr>
                  <p:grpSp>
                    <p:nvGrpSpPr>
                      <p:cNvPr id="102" name="Grupo 101"/>
                      <p:cNvGrpSpPr/>
                      <p:nvPr/>
                    </p:nvGrpSpPr>
                    <p:grpSpPr>
                      <a:xfrm>
                        <a:off x="85543" y="2049749"/>
                        <a:ext cx="8923337" cy="2325656"/>
                        <a:chOff x="85543" y="2049749"/>
                        <a:chExt cx="8923337" cy="2325656"/>
                      </a:xfrm>
                    </p:grpSpPr>
                    <p:cxnSp>
                      <p:nvCxnSpPr>
                        <p:cNvPr id="91" name="Conector recto 90"/>
                        <p:cNvCxnSpPr>
                          <a:stCxn id="52" idx="4"/>
                        </p:cNvCxnSpPr>
                        <p:nvPr/>
                      </p:nvCxnSpPr>
                      <p:spPr>
                        <a:xfrm flipH="1">
                          <a:off x="4755730" y="2049749"/>
                          <a:ext cx="3442" cy="2060353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grpSp>
                      <p:nvGrpSpPr>
                        <p:cNvPr id="101" name="Grupo 100"/>
                        <p:cNvGrpSpPr/>
                        <p:nvPr/>
                      </p:nvGrpSpPr>
                      <p:grpSpPr>
                        <a:xfrm>
                          <a:off x="85543" y="2049749"/>
                          <a:ext cx="8923337" cy="2325656"/>
                          <a:chOff x="85543" y="2049749"/>
                          <a:chExt cx="8923337" cy="2325656"/>
                        </a:xfrm>
                      </p:grpSpPr>
                      <p:grpSp>
                        <p:nvGrpSpPr>
                          <p:cNvPr id="19" name="Grupo 18"/>
                          <p:cNvGrpSpPr/>
                          <p:nvPr/>
                        </p:nvGrpSpPr>
                        <p:grpSpPr>
                          <a:xfrm>
                            <a:off x="85543" y="2051120"/>
                            <a:ext cx="8923337" cy="1807964"/>
                            <a:chOff x="85543" y="2051120"/>
                            <a:chExt cx="8923337" cy="1807964"/>
                          </a:xfrm>
                        </p:grpSpPr>
                        <p:grpSp>
                          <p:nvGrpSpPr>
                            <p:cNvPr id="11" name="Grupo 10"/>
                            <p:cNvGrpSpPr/>
                            <p:nvPr/>
                          </p:nvGrpSpPr>
                          <p:grpSpPr>
                            <a:xfrm>
                              <a:off x="85543" y="2296499"/>
                              <a:ext cx="8923337" cy="1562585"/>
                              <a:chOff x="85543" y="2296499"/>
                              <a:chExt cx="8923337" cy="1562585"/>
                            </a:xfrm>
                          </p:grpSpPr>
                          <p:sp>
                            <p:nvSpPr>
                              <p:cNvPr id="42" name="6 Elipse"/>
                              <p:cNvSpPr/>
                              <p:nvPr/>
                            </p:nvSpPr>
                            <p:spPr>
                              <a:xfrm>
                                <a:off x="85543" y="2296499"/>
                                <a:ext cx="1027868" cy="689819"/>
                              </a:xfrm>
                              <a:prstGeom prst="ellipse">
                                <a:avLst/>
                              </a:prstGeom>
                              <a:solidFill>
                                <a:schemeClr val="bg1"/>
                              </a:solidFill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0" tIns="0" rIns="0" bIns="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Autofit/>
                              </a:bodyPr>
                              <a:lstStyle/>
                              <a:p>
                                <a:pPr algn="ctr"/>
                                <a:r>
                                  <a:rPr lang="es-MX" sz="700" b="1" dirty="0">
                                    <a:solidFill>
                                      <a:schemeClr val="tx1"/>
                                    </a:solidFill>
                                  </a:rPr>
                                  <a:t>Demanda </a:t>
                                </a:r>
                                <a:r>
                                  <a:rPr lang="es-MX" sz="700" b="1" dirty="0" smtClean="0">
                                    <a:solidFill>
                                      <a:schemeClr val="tx1"/>
                                    </a:solidFill>
                                  </a:rPr>
                                  <a:t>insatisfecha </a:t>
                                </a:r>
                                <a:r>
                                  <a:rPr lang="es-MX" sz="700" b="1" dirty="0">
                                    <a:solidFill>
                                      <a:schemeClr val="tx1"/>
                                    </a:solidFill>
                                  </a:rPr>
                                  <a:t>de servicios </a:t>
                                </a:r>
                                <a:r>
                                  <a:rPr lang="es-MX" sz="700" b="1" dirty="0" smtClean="0">
                                    <a:solidFill>
                                      <a:schemeClr val="tx1"/>
                                    </a:solidFill>
                                  </a:rPr>
                                  <a:t>especializados de salud</a:t>
                                </a:r>
                                <a:endParaRPr lang="es-MX" sz="700" b="1" dirty="0">
                                  <a:solidFill>
                                    <a:schemeClr val="tx1"/>
                                  </a:solidFill>
                                </a:endParaRPr>
                              </a:p>
                            </p:txBody>
                          </p:sp>
                          <p:grpSp>
                            <p:nvGrpSpPr>
                              <p:cNvPr id="10" name="Grupo 9"/>
                              <p:cNvGrpSpPr/>
                              <p:nvPr/>
                            </p:nvGrpSpPr>
                            <p:grpSpPr>
                              <a:xfrm>
                                <a:off x="85543" y="2986318"/>
                                <a:ext cx="8923337" cy="872766"/>
                                <a:chOff x="85543" y="2986318"/>
                                <a:chExt cx="8923337" cy="872766"/>
                              </a:xfrm>
                            </p:grpSpPr>
                            <p:grpSp>
                              <p:nvGrpSpPr>
                                <p:cNvPr id="39" name="Grupo 38"/>
                                <p:cNvGrpSpPr/>
                                <p:nvPr/>
                              </p:nvGrpSpPr>
                              <p:grpSpPr>
                                <a:xfrm>
                                  <a:off x="85543" y="3161575"/>
                                  <a:ext cx="8923337" cy="697509"/>
                                  <a:chOff x="-5595" y="2951185"/>
                                  <a:chExt cx="9288816" cy="697509"/>
                                </a:xfrm>
                              </p:grpSpPr>
                              <p:sp>
                                <p:nvSpPr>
                                  <p:cNvPr id="32" name="6 Elipse"/>
                                  <p:cNvSpPr/>
                                  <p:nvPr/>
                                </p:nvSpPr>
                                <p:spPr>
                                  <a:xfrm>
                                    <a:off x="8213254" y="2958875"/>
                                    <a:ext cx="1069967" cy="689819"/>
                                  </a:xfrm>
                                  <a:prstGeom prst="ellipse">
                                    <a:avLst/>
                                  </a:prstGeom>
                                  <a:solidFill>
                                    <a:schemeClr val="bg1"/>
                                  </a:solidFill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800" b="1" dirty="0" smtClean="0">
                                        <a:solidFill>
                                          <a:schemeClr val="tx1"/>
                                        </a:solidFill>
                                      </a:rPr>
                                      <a:t>Incremento del </a:t>
                                    </a:r>
                                    <a:r>
                                      <a:rPr lang="es-MX" sz="8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gasto público en salud</a:t>
                                    </a:r>
                                  </a:p>
                                </p:txBody>
                              </p:sp>
                              <p:sp>
                                <p:nvSpPr>
                                  <p:cNvPr id="33" name="6 Elipse"/>
                                  <p:cNvSpPr/>
                                  <p:nvPr/>
                                </p:nvSpPr>
                                <p:spPr>
                                  <a:xfrm>
                                    <a:off x="-5595" y="2958875"/>
                                    <a:ext cx="1069967" cy="689819"/>
                                  </a:xfrm>
                                  <a:prstGeom prst="ellipse">
                                    <a:avLst/>
                                  </a:prstGeom>
                                  <a:solidFill>
                                    <a:schemeClr val="bg1"/>
                                  </a:solidFill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800" b="1" dirty="0" smtClean="0">
                                        <a:solidFill>
                                          <a:schemeClr val="tx1"/>
                                        </a:solidFill>
                                      </a:rPr>
                                      <a:t>Pérdida de oportunidad </a:t>
                                    </a:r>
                                    <a:r>
                                      <a:rPr lang="es-MX" sz="8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en la atención</a:t>
                                    </a:r>
                                  </a:p>
                                </p:txBody>
                              </p:sp>
                              <p:sp>
                                <p:nvSpPr>
                                  <p:cNvPr id="34" name="6 Elipse"/>
                                  <p:cNvSpPr/>
                                  <p:nvPr/>
                                </p:nvSpPr>
                                <p:spPr>
                                  <a:xfrm>
                                    <a:off x="1243028" y="2958875"/>
                                    <a:ext cx="1069967" cy="689819"/>
                                  </a:xfrm>
                                  <a:prstGeom prst="ellipse">
                                    <a:avLst/>
                                  </a:prstGeom>
                                  <a:solidFill>
                                    <a:schemeClr val="bg1"/>
                                  </a:solidFill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800" b="1" dirty="0" smtClean="0">
                                        <a:solidFill>
                                          <a:schemeClr val="tx1"/>
                                        </a:solidFill>
                                      </a:rPr>
                                      <a:t>Menor </a:t>
                                    </a:r>
                                    <a:r>
                                      <a:rPr lang="es-MX" sz="8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productividad laboral y escolar</a:t>
                                    </a:r>
                                  </a:p>
                                </p:txBody>
                              </p:sp>
                              <p:sp>
                                <p:nvSpPr>
                                  <p:cNvPr id="35" name="6 Elipse"/>
                                  <p:cNvSpPr/>
                                  <p:nvPr/>
                                </p:nvSpPr>
                                <p:spPr>
                                  <a:xfrm>
                                    <a:off x="2491652" y="2951185"/>
                                    <a:ext cx="1069967" cy="689819"/>
                                  </a:xfrm>
                                  <a:prstGeom prst="ellipse">
                                    <a:avLst/>
                                  </a:prstGeom>
                                  <a:solidFill>
                                    <a:schemeClr val="bg1"/>
                                  </a:solidFill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800" b="1" dirty="0" smtClean="0">
                                        <a:solidFill>
                                          <a:schemeClr val="tx1"/>
                                        </a:solidFill>
                                      </a:rPr>
                                      <a:t>Menores oportunidades </a:t>
                                    </a:r>
                                    <a:r>
                                      <a:rPr lang="es-MX" sz="8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de trabajo e ingresos</a:t>
                                    </a:r>
                                  </a:p>
                                </p:txBody>
                              </p:sp>
                              <p:sp>
                                <p:nvSpPr>
                                  <p:cNvPr id="36" name="6 Elipse"/>
                                  <p:cNvSpPr/>
                                  <p:nvPr/>
                                </p:nvSpPr>
                                <p:spPr>
                                  <a:xfrm>
                                    <a:off x="3731678" y="2958873"/>
                                    <a:ext cx="1069967" cy="689819"/>
                                  </a:xfrm>
                                  <a:prstGeom prst="ellipse">
                                    <a:avLst/>
                                  </a:prstGeom>
                                  <a:solidFill>
                                    <a:schemeClr val="bg1"/>
                                  </a:solidFill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>
                                      <a:spcAft>
                                        <a:spcPts val="0"/>
                                      </a:spcAft>
                                    </a:pPr>
                                    <a:r>
                                      <a:rPr lang="es-MX" sz="800" b="1" dirty="0" smtClean="0">
                                        <a:solidFill>
                                          <a:srgbClr val="000000"/>
                                        </a:solidFill>
                                        <a:ea typeface="Times New Roman" panose="02020603050405020304" pitchFamily="18" charset="0"/>
                                      </a:rPr>
                                      <a:t>Incremento de </a:t>
                                    </a:r>
                                    <a:r>
                                      <a:rPr lang="es-MX" sz="800" b="1" dirty="0">
                                        <a:solidFill>
                                          <a:srgbClr val="000000"/>
                                        </a:solidFill>
                                        <a:ea typeface="Times New Roman" panose="02020603050405020304" pitchFamily="18" charset="0"/>
                                      </a:rPr>
                                      <a:t>la automedicación</a:t>
                                    </a:r>
                                    <a:endParaRPr lang="es-MX" sz="800" b="1" dirty="0">
                                      <a:effectLst/>
                                      <a:ea typeface="Times New Roman" panose="02020603050405020304" pitchFamily="18" charset="0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37" name="6 Elipse"/>
                                  <p:cNvSpPr/>
                                  <p:nvPr/>
                                </p:nvSpPr>
                                <p:spPr>
                                  <a:xfrm>
                                    <a:off x="5374731" y="2958875"/>
                                    <a:ext cx="1069967" cy="689819"/>
                                  </a:xfrm>
                                  <a:prstGeom prst="ellipse">
                                    <a:avLst/>
                                  </a:prstGeom>
                                  <a:solidFill>
                                    <a:schemeClr val="bg1"/>
                                  </a:solidFill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8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Servicios de calidad </a:t>
                                    </a:r>
                                    <a:r>
                                      <a:rPr lang="es-MX" sz="800" b="1" dirty="0" smtClean="0">
                                        <a:solidFill>
                                          <a:schemeClr val="tx1"/>
                                        </a:solidFill>
                                      </a:rPr>
                                      <a:t>no reconocida</a:t>
                                    </a:r>
                                    <a:endParaRPr lang="es-MX" sz="800" b="1" dirty="0">
                                      <a:solidFill>
                                        <a:schemeClr val="tx1"/>
                                      </a:solidFill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38" name="6 Elipse"/>
                                  <p:cNvSpPr/>
                                  <p:nvPr/>
                                </p:nvSpPr>
                                <p:spPr>
                                  <a:xfrm>
                                    <a:off x="6880337" y="2958875"/>
                                    <a:ext cx="1069967" cy="689819"/>
                                  </a:xfrm>
                                  <a:prstGeom prst="ellipse">
                                    <a:avLst/>
                                  </a:prstGeom>
                                  <a:solidFill>
                                    <a:schemeClr val="bg1"/>
                                  </a:solidFill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800" b="1" dirty="0" smtClean="0">
                                        <a:solidFill>
                                          <a:schemeClr val="tx1"/>
                                        </a:solidFill>
                                      </a:rPr>
                                      <a:t>Incremento en </a:t>
                                    </a:r>
                                    <a:r>
                                      <a:rPr lang="es-MX" sz="8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el gasto en salud de la población</a:t>
                                    </a:r>
                                  </a:p>
                                </p:txBody>
                              </p:sp>
                            </p:grpSp>
                            <p:cxnSp>
                              <p:nvCxnSpPr>
                                <p:cNvPr id="7" name="Conector recto 6"/>
                                <p:cNvCxnSpPr>
                                  <a:stCxn id="42" idx="4"/>
                                  <a:endCxn id="33" idx="0"/>
                                </p:cNvCxnSpPr>
                                <p:nvPr/>
                              </p:nvCxnSpPr>
                              <p:spPr>
                                <a:xfrm>
                                  <a:off x="599477" y="2986318"/>
                                  <a:ext cx="0" cy="182947"/>
                                </a:xfrm>
                                <a:prstGeom prst="line">
                                  <a:avLst/>
                                </a:prstGeom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</p:grpSp>
                        </p:grpSp>
                        <p:cxnSp>
                          <p:nvCxnSpPr>
                            <p:cNvPr id="9" name="Conector recto 8"/>
                            <p:cNvCxnSpPr>
                              <a:stCxn id="50" idx="4"/>
                              <a:endCxn id="42" idx="0"/>
                            </p:cNvCxnSpPr>
                            <p:nvPr/>
                          </p:nvCxnSpPr>
                          <p:spPr>
                            <a:xfrm>
                              <a:off x="599477" y="2051120"/>
                              <a:ext cx="0" cy="245379"/>
                            </a:xfrm>
                            <a:prstGeom prst="line">
                              <a:avLst/>
                            </a:prstGeom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cxnSp>
                        <p:nvCxnSpPr>
                          <p:cNvPr id="97" name="Conector angular 96"/>
                          <p:cNvCxnSpPr>
                            <a:stCxn id="14" idx="0"/>
                            <a:endCxn id="52" idx="4"/>
                          </p:cNvCxnSpPr>
                          <p:nvPr/>
                        </p:nvCxnSpPr>
                        <p:spPr>
                          <a:xfrm rot="16200000" flipV="1">
                            <a:off x="3697747" y="3111174"/>
                            <a:ext cx="2325656" cy="202805"/>
                          </a:xfrm>
                          <a:prstGeom prst="bentConnector3">
                            <a:avLst>
                              <a:gd name="adj1" fmla="val 50000"/>
                            </a:avLst>
                          </a:prstGeom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</p:grpSp>
                  <p:cxnSp>
                    <p:nvCxnSpPr>
                      <p:cNvPr id="104" name="Conector angular 103"/>
                      <p:cNvCxnSpPr>
                        <a:stCxn id="38" idx="0"/>
                      </p:cNvCxnSpPr>
                      <p:nvPr/>
                    </p:nvCxnSpPr>
                    <p:spPr>
                      <a:xfrm rot="16200000" flipV="1">
                        <a:off x="5811227" y="1766017"/>
                        <a:ext cx="360767" cy="2445729"/>
                      </a:xfrm>
                      <a:prstGeom prst="bentConnector2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09" name="Grupo 108"/>
                    <p:cNvGrpSpPr/>
                    <p:nvPr/>
                  </p:nvGrpSpPr>
                  <p:grpSpPr>
                    <a:xfrm>
                      <a:off x="1798972" y="2356596"/>
                      <a:ext cx="1238735" cy="812669"/>
                      <a:chOff x="1798972" y="2356596"/>
                      <a:chExt cx="1238735" cy="812669"/>
                    </a:xfrm>
                  </p:grpSpPr>
                  <p:sp>
                    <p:nvSpPr>
                      <p:cNvPr id="106" name="Forma libre 105"/>
                      <p:cNvSpPr/>
                      <p:nvPr/>
                    </p:nvSpPr>
                    <p:spPr>
                      <a:xfrm>
                        <a:off x="2900244" y="2356596"/>
                        <a:ext cx="137463" cy="81535"/>
                      </a:xfrm>
                      <a:custGeom>
                        <a:avLst/>
                        <a:gdLst>
                          <a:gd name="connsiteX0" fmla="*/ 0 w 130968"/>
                          <a:gd name="connsiteY0" fmla="*/ 77759 h 87284"/>
                          <a:gd name="connsiteX1" fmla="*/ 47625 w 130968"/>
                          <a:gd name="connsiteY1" fmla="*/ 3940 h 87284"/>
                          <a:gd name="connsiteX2" fmla="*/ 102393 w 130968"/>
                          <a:gd name="connsiteY2" fmla="*/ 18228 h 87284"/>
                          <a:gd name="connsiteX3" fmla="*/ 130968 w 130968"/>
                          <a:gd name="connsiteY3" fmla="*/ 87284 h 87284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</a:cxnLst>
                        <a:rect l="l" t="t" r="r" b="b"/>
                        <a:pathLst>
                          <a:path w="130968" h="87284">
                            <a:moveTo>
                              <a:pt x="0" y="77759"/>
                            </a:moveTo>
                            <a:cubicBezTo>
                              <a:pt x="15280" y="45810"/>
                              <a:pt x="30560" y="13862"/>
                              <a:pt x="47625" y="3940"/>
                            </a:cubicBezTo>
                            <a:cubicBezTo>
                              <a:pt x="64691" y="-5982"/>
                              <a:pt x="88503" y="4337"/>
                              <a:pt x="102393" y="18228"/>
                            </a:cubicBezTo>
                            <a:cubicBezTo>
                              <a:pt x="116283" y="32119"/>
                              <a:pt x="123625" y="59701"/>
                              <a:pt x="130968" y="87284"/>
                            </a:cubicBezTo>
                          </a:path>
                        </a:pathLst>
                      </a:custGeom>
                      <a:noFill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s-MX"/>
                      </a:p>
                    </p:txBody>
                  </p:sp>
                  <p:cxnSp>
                    <p:nvCxnSpPr>
                      <p:cNvPr id="108" name="Conector angular 107"/>
                      <p:cNvCxnSpPr>
                        <a:stCxn id="34" idx="0"/>
                        <a:endCxn id="106" idx="0"/>
                      </p:cNvCxnSpPr>
                      <p:nvPr/>
                    </p:nvCxnSpPr>
                    <p:spPr>
                      <a:xfrm rot="5400000" flipH="1" flipV="1">
                        <a:off x="1979592" y="2248613"/>
                        <a:ext cx="740032" cy="1101272"/>
                      </a:xfrm>
                      <a:prstGeom prst="bentConnector4">
                        <a:avLst>
                          <a:gd name="adj1" fmla="val 100240"/>
                          <a:gd name="adj2" fmla="val 61079"/>
                        </a:avLst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cxnSp>
                <p:nvCxnSpPr>
                  <p:cNvPr id="112" name="Conector recto 111"/>
                  <p:cNvCxnSpPr>
                    <a:stCxn id="106" idx="3"/>
                  </p:cNvCxnSpPr>
                  <p:nvPr/>
                </p:nvCxnSpPr>
                <p:spPr>
                  <a:xfrm>
                    <a:off x="3037707" y="2438131"/>
                    <a:ext cx="1718023" cy="9602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15" name="Conector angular 114"/>
                <p:cNvCxnSpPr>
                  <a:stCxn id="51" idx="4"/>
                </p:cNvCxnSpPr>
                <p:nvPr/>
              </p:nvCxnSpPr>
              <p:spPr>
                <a:xfrm rot="16200000" flipH="1">
                  <a:off x="2254355" y="2774212"/>
                  <a:ext cx="2075399" cy="629491"/>
                </a:xfrm>
                <a:prstGeom prst="bentConnector3">
                  <a:avLst>
                    <a:gd name="adj1" fmla="val 28276"/>
                  </a:avLst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2" name="Conector angular 131"/>
              <p:cNvCxnSpPr>
                <a:stCxn id="12" idx="0"/>
              </p:cNvCxnSpPr>
              <p:nvPr/>
            </p:nvCxnSpPr>
            <p:spPr>
              <a:xfrm rot="5400000" flipH="1" flipV="1">
                <a:off x="509911" y="3086345"/>
                <a:ext cx="1946172" cy="631949"/>
              </a:xfrm>
              <a:prstGeom prst="bentConnector3">
                <a:avLst>
                  <a:gd name="adj1" fmla="val 100043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5" name="Conector recto 144"/>
            <p:cNvCxnSpPr>
              <a:stCxn id="37" idx="2"/>
            </p:cNvCxnSpPr>
            <p:nvPr/>
          </p:nvCxnSpPr>
          <p:spPr>
            <a:xfrm flipH="1" flipV="1">
              <a:off x="4961977" y="3514172"/>
              <a:ext cx="292197" cy="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" name="Conector recto 7"/>
          <p:cNvCxnSpPr>
            <a:stCxn id="51" idx="6"/>
            <a:endCxn id="52" idx="2"/>
          </p:cNvCxnSpPr>
          <p:nvPr/>
        </p:nvCxnSpPr>
        <p:spPr>
          <a:xfrm flipV="1">
            <a:off x="3491243" y="1704840"/>
            <a:ext cx="753995" cy="15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 Box 6"/>
          <p:cNvSpPr txBox="1">
            <a:spLocks noChangeArrowheads="1"/>
          </p:cNvSpPr>
          <p:nvPr/>
        </p:nvSpPr>
        <p:spPr bwMode="auto">
          <a:xfrm>
            <a:off x="-1157" y="25457"/>
            <a:ext cx="6765925" cy="24247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noAutofit/>
          </a:bodyPr>
          <a:lstStyle/>
          <a:p>
            <a:pPr>
              <a:spcAft>
                <a:spcPts val="0"/>
              </a:spcAft>
            </a:pPr>
            <a:r>
              <a:rPr lang="es-ES" sz="900" b="1" dirty="0" smtClean="0">
                <a:ea typeface="Times New Roman" panose="02020603050405020304" pitchFamily="18" charset="0"/>
              </a:rPr>
              <a:t>Comisión Coordinadora de Institutos Nacionales de Salud y hospitales de Alta Especialidad</a:t>
            </a:r>
            <a:endParaRPr lang="es-MX" sz="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3" name="73 CuadroTexto"/>
          <p:cNvSpPr txBox="1">
            <a:spLocks noChangeArrowheads="1"/>
          </p:cNvSpPr>
          <p:nvPr/>
        </p:nvSpPr>
        <p:spPr bwMode="auto">
          <a:xfrm>
            <a:off x="-858486" y="6642556"/>
            <a:ext cx="313231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altLang="es-MX" sz="800" b="1" dirty="0" smtClean="0"/>
              <a:t>JULIO 15 </a:t>
            </a:r>
            <a:r>
              <a:rPr lang="es-MX" altLang="es-MX" sz="800" b="1" dirty="0" smtClean="0"/>
              <a:t>2021</a:t>
            </a:r>
            <a:endParaRPr lang="es-MX" altLang="es-MX" sz="800" b="1" dirty="0"/>
          </a:p>
        </p:txBody>
      </p:sp>
      <p:pic>
        <p:nvPicPr>
          <p:cNvPr id="94" name="Imagen 93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02" r="53658" b="23280"/>
          <a:stretch/>
        </p:blipFill>
        <p:spPr>
          <a:xfrm>
            <a:off x="7016301" y="28762"/>
            <a:ext cx="2096739" cy="818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795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 Box 6"/>
          <p:cNvSpPr txBox="1">
            <a:spLocks noChangeArrowheads="1"/>
          </p:cNvSpPr>
          <p:nvPr/>
        </p:nvSpPr>
        <p:spPr bwMode="auto">
          <a:xfrm>
            <a:off x="397667" y="1181642"/>
            <a:ext cx="816175" cy="291491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noAutofit/>
          </a:bodyPr>
          <a:lstStyle/>
          <a:p>
            <a:pPr>
              <a:spcAft>
                <a:spcPts val="0"/>
              </a:spcAft>
            </a:pPr>
            <a:r>
              <a:rPr lang="es-ES" sz="1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Causas</a:t>
            </a:r>
            <a:endParaRPr lang="es-MX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0" name="Text Box 6"/>
          <p:cNvSpPr txBox="1">
            <a:spLocks noChangeArrowheads="1"/>
          </p:cNvSpPr>
          <p:nvPr/>
        </p:nvSpPr>
        <p:spPr bwMode="auto">
          <a:xfrm>
            <a:off x="2352442" y="960184"/>
            <a:ext cx="1020503" cy="287678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noAutofit/>
          </a:bodyPr>
          <a:lstStyle/>
          <a:p>
            <a:pPr>
              <a:spcAft>
                <a:spcPts val="0"/>
              </a:spcAft>
            </a:pPr>
            <a:r>
              <a:rPr lang="es-ES" sz="1400" b="1" dirty="0" smtClean="0">
                <a:solidFill>
                  <a:srgbClr val="2E11D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Problema</a:t>
            </a:r>
            <a:endParaRPr lang="es-MX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99" name="Grupo 298"/>
          <p:cNvGrpSpPr/>
          <p:nvPr/>
        </p:nvGrpSpPr>
        <p:grpSpPr>
          <a:xfrm>
            <a:off x="4706935" y="2184088"/>
            <a:ext cx="1249257" cy="3258565"/>
            <a:chOff x="50007" y="2031688"/>
            <a:chExt cx="1249257" cy="3258565"/>
          </a:xfrm>
        </p:grpSpPr>
        <p:grpSp>
          <p:nvGrpSpPr>
            <p:cNvPr id="300" name="Grupo 299"/>
            <p:cNvGrpSpPr/>
            <p:nvPr/>
          </p:nvGrpSpPr>
          <p:grpSpPr>
            <a:xfrm>
              <a:off x="50007" y="2031688"/>
              <a:ext cx="1249257" cy="3258565"/>
              <a:chOff x="50007" y="2031688"/>
              <a:chExt cx="1249257" cy="3258565"/>
            </a:xfrm>
          </p:grpSpPr>
          <p:grpSp>
            <p:nvGrpSpPr>
              <p:cNvPr id="303" name="Grupo 302"/>
              <p:cNvGrpSpPr/>
              <p:nvPr/>
            </p:nvGrpSpPr>
            <p:grpSpPr>
              <a:xfrm>
                <a:off x="125149" y="2534332"/>
                <a:ext cx="1174115" cy="2755921"/>
                <a:chOff x="258855" y="2658523"/>
                <a:chExt cx="947457" cy="1949120"/>
              </a:xfrm>
              <a:noFill/>
            </p:grpSpPr>
            <p:sp>
              <p:nvSpPr>
                <p:cNvPr id="306" name="25 Elipse"/>
                <p:cNvSpPr/>
                <p:nvPr/>
              </p:nvSpPr>
              <p:spPr>
                <a:xfrm>
                  <a:off x="270322" y="2658523"/>
                  <a:ext cx="935990" cy="431800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MX" sz="800" b="1" dirty="0" smtClean="0">
                      <a:solidFill>
                        <a:schemeClr val="tx1"/>
                      </a:solidFill>
                    </a:rPr>
                    <a:t>Deficiente </a:t>
                  </a:r>
                  <a:r>
                    <a:rPr lang="es-MX" sz="800" b="1" dirty="0">
                      <a:solidFill>
                        <a:schemeClr val="tx1"/>
                      </a:solidFill>
                    </a:rPr>
                    <a:t>coordinación Interinstitucional</a:t>
                  </a:r>
                </a:p>
              </p:txBody>
            </p:sp>
            <p:sp>
              <p:nvSpPr>
                <p:cNvPr id="307" name="28 Elipse"/>
                <p:cNvSpPr/>
                <p:nvPr/>
              </p:nvSpPr>
              <p:spPr>
                <a:xfrm>
                  <a:off x="260598" y="3164296"/>
                  <a:ext cx="935990" cy="431800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MX" sz="800" b="1" dirty="0" smtClean="0">
                      <a:solidFill>
                        <a:schemeClr val="tx1"/>
                      </a:solidFill>
                    </a:rPr>
                    <a:t>Limitada alineación </a:t>
                  </a:r>
                  <a:r>
                    <a:rPr lang="es-MX" sz="800" b="1" dirty="0">
                      <a:solidFill>
                        <a:schemeClr val="tx1"/>
                      </a:solidFill>
                    </a:rPr>
                    <a:t>de programas federales</a:t>
                  </a:r>
                </a:p>
              </p:txBody>
            </p:sp>
            <p:sp>
              <p:nvSpPr>
                <p:cNvPr id="308" name="29 Elipse"/>
                <p:cNvSpPr/>
                <p:nvPr/>
              </p:nvSpPr>
              <p:spPr>
                <a:xfrm>
                  <a:off x="260597" y="3670069"/>
                  <a:ext cx="935990" cy="431800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MX" sz="800" b="1" dirty="0" smtClean="0">
                      <a:solidFill>
                        <a:schemeClr val="tx1"/>
                      </a:solidFill>
                    </a:rPr>
                    <a:t>Limitada coordinación </a:t>
                  </a:r>
                  <a:r>
                    <a:rPr lang="es-MX" sz="800" b="1" dirty="0">
                      <a:solidFill>
                        <a:schemeClr val="tx1"/>
                      </a:solidFill>
                    </a:rPr>
                    <a:t>entre enseñanza y servicios </a:t>
                  </a:r>
                </a:p>
              </p:txBody>
            </p:sp>
            <p:sp>
              <p:nvSpPr>
                <p:cNvPr id="309" name="30 Elipse"/>
                <p:cNvSpPr/>
                <p:nvPr/>
              </p:nvSpPr>
              <p:spPr>
                <a:xfrm>
                  <a:off x="258855" y="4175843"/>
                  <a:ext cx="935990" cy="431800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pPr algn="ctr"/>
                  <a:r>
                    <a:rPr lang="es-MX" sz="700" b="1" dirty="0">
                      <a:solidFill>
                        <a:schemeClr val="tx1"/>
                      </a:solidFill>
                    </a:rPr>
                    <a:t>Especialistas </a:t>
                  </a:r>
                  <a:r>
                    <a:rPr lang="es-MX" sz="700" b="1" dirty="0" smtClean="0">
                      <a:solidFill>
                        <a:schemeClr val="tx1"/>
                      </a:solidFill>
                    </a:rPr>
                    <a:t>formados no absorbidos por </a:t>
                  </a:r>
                  <a:r>
                    <a:rPr lang="es-MX" sz="700" b="1" dirty="0">
                      <a:solidFill>
                        <a:schemeClr val="tx1"/>
                      </a:solidFill>
                    </a:rPr>
                    <a:t>instituciones de salud</a:t>
                  </a:r>
                </a:p>
              </p:txBody>
            </p:sp>
          </p:grpSp>
          <p:cxnSp>
            <p:nvCxnSpPr>
              <p:cNvPr id="304" name="Conector angular 303"/>
              <p:cNvCxnSpPr>
                <a:endCxn id="309" idx="2"/>
              </p:cNvCxnSpPr>
              <p:nvPr/>
            </p:nvCxnSpPr>
            <p:spPr>
              <a:xfrm rot="10800000" flipH="1" flipV="1">
                <a:off x="50007" y="2031688"/>
                <a:ext cx="75142" cy="2953297"/>
              </a:xfrm>
              <a:prstGeom prst="bentConnector3">
                <a:avLst>
                  <a:gd name="adj1" fmla="val -129929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5" name="Conector angular 304"/>
              <p:cNvCxnSpPr>
                <a:stCxn id="308" idx="2"/>
              </p:cNvCxnSpPr>
              <p:nvPr/>
            </p:nvCxnSpPr>
            <p:spPr>
              <a:xfrm rot="10800000">
                <a:off x="50007" y="2031690"/>
                <a:ext cx="77300" cy="2238167"/>
              </a:xfrm>
              <a:prstGeom prst="bentConnector3">
                <a:avLst>
                  <a:gd name="adj1" fmla="val 226301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01" name="Conector angular 300"/>
            <p:cNvCxnSpPr>
              <a:stCxn id="307" idx="2"/>
            </p:cNvCxnSpPr>
            <p:nvPr/>
          </p:nvCxnSpPr>
          <p:spPr>
            <a:xfrm rot="10800000">
              <a:off x="50008" y="2031690"/>
              <a:ext cx="77301" cy="1523039"/>
            </a:xfrm>
            <a:prstGeom prst="bentConnector3">
              <a:avLst>
                <a:gd name="adj1" fmla="val 22938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Conector angular 301"/>
            <p:cNvCxnSpPr>
              <a:stCxn id="306" idx="2"/>
            </p:cNvCxnSpPr>
            <p:nvPr/>
          </p:nvCxnSpPr>
          <p:spPr>
            <a:xfrm rot="10800000">
              <a:off x="50007" y="2031690"/>
              <a:ext cx="89352" cy="807911"/>
            </a:xfrm>
            <a:prstGeom prst="bentConnector3">
              <a:avLst>
                <a:gd name="adj1" fmla="val 209266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0" name="Grupo 309"/>
          <p:cNvGrpSpPr/>
          <p:nvPr/>
        </p:nvGrpSpPr>
        <p:grpSpPr>
          <a:xfrm>
            <a:off x="6185658" y="2141613"/>
            <a:ext cx="1249257" cy="3258565"/>
            <a:chOff x="50007" y="2031688"/>
            <a:chExt cx="1249257" cy="3258565"/>
          </a:xfrm>
        </p:grpSpPr>
        <p:grpSp>
          <p:nvGrpSpPr>
            <p:cNvPr id="311" name="Grupo 310"/>
            <p:cNvGrpSpPr/>
            <p:nvPr/>
          </p:nvGrpSpPr>
          <p:grpSpPr>
            <a:xfrm>
              <a:off x="50007" y="2031688"/>
              <a:ext cx="1249257" cy="3258565"/>
              <a:chOff x="50007" y="2031688"/>
              <a:chExt cx="1249257" cy="3258565"/>
            </a:xfrm>
          </p:grpSpPr>
          <p:grpSp>
            <p:nvGrpSpPr>
              <p:cNvPr id="314" name="Grupo 313"/>
              <p:cNvGrpSpPr/>
              <p:nvPr/>
            </p:nvGrpSpPr>
            <p:grpSpPr>
              <a:xfrm>
                <a:off x="125149" y="2534332"/>
                <a:ext cx="1174115" cy="2755921"/>
                <a:chOff x="258855" y="2658523"/>
                <a:chExt cx="947457" cy="1949120"/>
              </a:xfrm>
              <a:noFill/>
            </p:grpSpPr>
            <p:sp>
              <p:nvSpPr>
                <p:cNvPr id="317" name="25 Elipse"/>
                <p:cNvSpPr/>
                <p:nvPr/>
              </p:nvSpPr>
              <p:spPr>
                <a:xfrm>
                  <a:off x="270322" y="2658523"/>
                  <a:ext cx="935990" cy="431800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MX" sz="600" b="1" dirty="0" smtClean="0">
                      <a:solidFill>
                        <a:schemeClr val="tx1"/>
                      </a:solidFill>
                    </a:rPr>
                    <a:t>Limitada atención </a:t>
                  </a:r>
                  <a:r>
                    <a:rPr lang="es-MX" sz="600" b="1" dirty="0">
                      <a:solidFill>
                        <a:schemeClr val="tx1"/>
                      </a:solidFill>
                    </a:rPr>
                    <a:t>a cambios permanentes de la población y del perfil epidemiológico</a:t>
                  </a:r>
                </a:p>
              </p:txBody>
            </p:sp>
            <p:sp>
              <p:nvSpPr>
                <p:cNvPr id="318" name="28 Elipse"/>
                <p:cNvSpPr/>
                <p:nvPr/>
              </p:nvSpPr>
              <p:spPr>
                <a:xfrm>
                  <a:off x="260598" y="3164296"/>
                  <a:ext cx="935990" cy="431800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MX" sz="700" b="1" dirty="0" smtClean="0">
                      <a:solidFill>
                        <a:schemeClr val="tx1"/>
                      </a:solidFill>
                    </a:rPr>
                    <a:t>Descontrol </a:t>
                  </a:r>
                  <a:r>
                    <a:rPr lang="es-MX" sz="700" b="1" dirty="0">
                      <a:solidFill>
                        <a:schemeClr val="tx1"/>
                      </a:solidFill>
                    </a:rPr>
                    <a:t>del crecimiento excesivo y concentración de la población</a:t>
                  </a:r>
                </a:p>
              </p:txBody>
            </p:sp>
            <p:sp>
              <p:nvSpPr>
                <p:cNvPr id="319" name="29 Elipse"/>
                <p:cNvSpPr/>
                <p:nvPr/>
              </p:nvSpPr>
              <p:spPr>
                <a:xfrm>
                  <a:off x="260597" y="3670069"/>
                  <a:ext cx="935990" cy="431800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MX" sz="700" b="1" dirty="0" smtClean="0">
                      <a:solidFill>
                        <a:schemeClr val="tx1"/>
                      </a:solidFill>
                    </a:rPr>
                    <a:t>Desatención del </a:t>
                  </a:r>
                  <a:r>
                    <a:rPr lang="es-MX" sz="700" b="1" dirty="0">
                      <a:solidFill>
                        <a:schemeClr val="tx1"/>
                      </a:solidFill>
                    </a:rPr>
                    <a:t>acelerado envejecimiento de la población</a:t>
                  </a:r>
                </a:p>
              </p:txBody>
            </p:sp>
            <p:sp>
              <p:nvSpPr>
                <p:cNvPr id="320" name="30 Elipse"/>
                <p:cNvSpPr/>
                <p:nvPr/>
              </p:nvSpPr>
              <p:spPr>
                <a:xfrm>
                  <a:off x="258855" y="4175843"/>
                  <a:ext cx="935990" cy="431800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pPr algn="ctr"/>
                  <a:r>
                    <a:rPr lang="es-MX" sz="700" b="1" dirty="0" smtClean="0">
                      <a:solidFill>
                        <a:schemeClr val="tx1"/>
                      </a:solidFill>
                    </a:rPr>
                    <a:t>Poca intervención en el incremento </a:t>
                  </a:r>
                  <a:r>
                    <a:rPr lang="es-MX" sz="700" b="1" dirty="0">
                      <a:solidFill>
                        <a:schemeClr val="tx1"/>
                      </a:solidFill>
                    </a:rPr>
                    <a:t>de enfermedades no transmisibles</a:t>
                  </a:r>
                </a:p>
              </p:txBody>
            </p:sp>
          </p:grpSp>
          <p:cxnSp>
            <p:nvCxnSpPr>
              <p:cNvPr id="315" name="Conector angular 314"/>
              <p:cNvCxnSpPr>
                <a:endCxn id="320" idx="2"/>
              </p:cNvCxnSpPr>
              <p:nvPr/>
            </p:nvCxnSpPr>
            <p:spPr>
              <a:xfrm rot="10800000" flipH="1" flipV="1">
                <a:off x="50007" y="2031688"/>
                <a:ext cx="75142" cy="2953297"/>
              </a:xfrm>
              <a:prstGeom prst="bentConnector3">
                <a:avLst>
                  <a:gd name="adj1" fmla="val -129929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6" name="Conector angular 315"/>
              <p:cNvCxnSpPr>
                <a:stCxn id="319" idx="2"/>
              </p:cNvCxnSpPr>
              <p:nvPr/>
            </p:nvCxnSpPr>
            <p:spPr>
              <a:xfrm rot="10800000">
                <a:off x="50007" y="2031690"/>
                <a:ext cx="77300" cy="2238167"/>
              </a:xfrm>
              <a:prstGeom prst="bentConnector3">
                <a:avLst>
                  <a:gd name="adj1" fmla="val 226301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12" name="Conector angular 311"/>
            <p:cNvCxnSpPr>
              <a:stCxn id="318" idx="2"/>
            </p:cNvCxnSpPr>
            <p:nvPr/>
          </p:nvCxnSpPr>
          <p:spPr>
            <a:xfrm rot="10800000">
              <a:off x="50008" y="2031690"/>
              <a:ext cx="77301" cy="1523039"/>
            </a:xfrm>
            <a:prstGeom prst="bentConnector3">
              <a:avLst>
                <a:gd name="adj1" fmla="val 22938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" name="Conector angular 312"/>
            <p:cNvCxnSpPr>
              <a:stCxn id="317" idx="2"/>
            </p:cNvCxnSpPr>
            <p:nvPr/>
          </p:nvCxnSpPr>
          <p:spPr>
            <a:xfrm rot="10800000">
              <a:off x="50007" y="2031690"/>
              <a:ext cx="89352" cy="807911"/>
            </a:xfrm>
            <a:prstGeom prst="bentConnector3">
              <a:avLst>
                <a:gd name="adj1" fmla="val 209266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2" name="Grupo 381"/>
          <p:cNvGrpSpPr/>
          <p:nvPr/>
        </p:nvGrpSpPr>
        <p:grpSpPr>
          <a:xfrm>
            <a:off x="2413458" y="2501917"/>
            <a:ext cx="2563109" cy="4305900"/>
            <a:chOff x="2413458" y="2501917"/>
            <a:chExt cx="2563109" cy="4305900"/>
          </a:xfrm>
        </p:grpSpPr>
        <p:grpSp>
          <p:nvGrpSpPr>
            <p:cNvPr id="362" name="Grupo 361"/>
            <p:cNvGrpSpPr/>
            <p:nvPr/>
          </p:nvGrpSpPr>
          <p:grpSpPr>
            <a:xfrm>
              <a:off x="2413458" y="2501917"/>
              <a:ext cx="2563109" cy="4305900"/>
              <a:chOff x="2413458" y="2501917"/>
              <a:chExt cx="2563109" cy="4305900"/>
            </a:xfrm>
          </p:grpSpPr>
          <p:grpSp>
            <p:nvGrpSpPr>
              <p:cNvPr id="356" name="Grupo 355"/>
              <p:cNvGrpSpPr/>
              <p:nvPr/>
            </p:nvGrpSpPr>
            <p:grpSpPr>
              <a:xfrm>
                <a:off x="2413458" y="2501917"/>
                <a:ext cx="2563109" cy="4305900"/>
                <a:chOff x="2413458" y="2501917"/>
                <a:chExt cx="2563109" cy="4305900"/>
              </a:xfrm>
            </p:grpSpPr>
            <p:grpSp>
              <p:nvGrpSpPr>
                <p:cNvPr id="339" name="Grupo 338"/>
                <p:cNvGrpSpPr/>
                <p:nvPr/>
              </p:nvGrpSpPr>
              <p:grpSpPr>
                <a:xfrm>
                  <a:off x="2413458" y="2673418"/>
                  <a:ext cx="2563109" cy="4134399"/>
                  <a:chOff x="2403862" y="2603217"/>
                  <a:chExt cx="2563109" cy="4134399"/>
                </a:xfrm>
              </p:grpSpPr>
              <p:grpSp>
                <p:nvGrpSpPr>
                  <p:cNvPr id="150" name="Grupo 149"/>
                  <p:cNvGrpSpPr/>
                  <p:nvPr/>
                </p:nvGrpSpPr>
                <p:grpSpPr>
                  <a:xfrm>
                    <a:off x="2403862" y="2603217"/>
                    <a:ext cx="2563109" cy="4134399"/>
                    <a:chOff x="3667175" y="3467069"/>
                    <a:chExt cx="2031447" cy="2935780"/>
                  </a:xfrm>
                  <a:noFill/>
                </p:grpSpPr>
                <p:sp>
                  <p:nvSpPr>
                    <p:cNvPr id="143" name="228 Elipse"/>
                    <p:cNvSpPr/>
                    <p:nvPr/>
                  </p:nvSpPr>
                  <p:spPr>
                    <a:xfrm>
                      <a:off x="4339396" y="3467069"/>
                      <a:ext cx="935990" cy="431800"/>
                    </a:xfrm>
                    <a:prstGeom prst="ellipse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700" b="1" kern="1200" dirty="0">
                          <a:solidFill>
                            <a:schemeClr val="tx1"/>
                          </a:solidFill>
                          <a:effectLst/>
                          <a:ea typeface="Times New Roman" panose="02020603050405020304" pitchFamily="18" charset="0"/>
                        </a:rPr>
                        <a:t>Necesidades de especialistas e insumos </a:t>
                      </a:r>
                      <a:r>
                        <a:rPr lang="es-MX" sz="700" b="1" kern="1200" dirty="0" smtClean="0">
                          <a:solidFill>
                            <a:schemeClr val="tx1"/>
                          </a:solidFill>
                          <a:effectLst/>
                          <a:ea typeface="Times New Roman" panose="02020603050405020304" pitchFamily="18" charset="0"/>
                        </a:rPr>
                        <a:t>médicos no </a:t>
                      </a:r>
                      <a:r>
                        <a:rPr lang="es-MX" sz="700" b="1" kern="1200" dirty="0">
                          <a:solidFill>
                            <a:schemeClr val="tx1"/>
                          </a:solidFill>
                          <a:effectLst/>
                          <a:ea typeface="Times New Roman" panose="02020603050405020304" pitchFamily="18" charset="0"/>
                        </a:rPr>
                        <a:t>cubiertas</a:t>
                      </a:r>
                      <a:endParaRPr lang="es-MX" sz="700" b="1" dirty="0">
                        <a:solidFill>
                          <a:schemeClr val="tx1"/>
                        </a:solidFill>
                        <a:effectLst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44" name="229 Elipse"/>
                    <p:cNvSpPr/>
                    <p:nvPr/>
                  </p:nvSpPr>
                  <p:spPr>
                    <a:xfrm>
                      <a:off x="4413408" y="5455670"/>
                      <a:ext cx="935990" cy="431800"/>
                    </a:xfrm>
                    <a:prstGeom prst="ellipse">
                      <a:avLst/>
                    </a:prstGeom>
                    <a:grpFill/>
                    <a:ln>
                      <a:prstDash val="solid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>
                      <a:noAutofit/>
                    </a:bodyPr>
                    <a:lstStyle/>
                    <a:p>
                      <a:pPr algn="ctr"/>
                      <a:r>
                        <a:rPr lang="es-MX" sz="800" b="1" dirty="0" smtClean="0">
                          <a:solidFill>
                            <a:schemeClr val="tx1"/>
                          </a:solidFill>
                        </a:rPr>
                        <a:t>Necesidad sentida de usuarios</a:t>
                      </a:r>
                      <a:endParaRPr lang="es-MX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45" name="231 Elipse"/>
                    <p:cNvSpPr/>
                    <p:nvPr/>
                  </p:nvSpPr>
                  <p:spPr>
                    <a:xfrm>
                      <a:off x="4390885" y="4942940"/>
                      <a:ext cx="935990" cy="431800"/>
                    </a:xfrm>
                    <a:prstGeom prst="ellipse">
                      <a:avLst/>
                    </a:prstGeom>
                    <a:grpFill/>
                    <a:ln>
                      <a:prstDash val="solid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s-MX" sz="700" b="1" dirty="0" smtClean="0">
                          <a:solidFill>
                            <a:schemeClr val="tx1"/>
                          </a:solidFill>
                        </a:rPr>
                        <a:t>Excesiva demanda  de </a:t>
                      </a:r>
                      <a:r>
                        <a:rPr lang="es-MX" sz="700" b="1" dirty="0">
                          <a:solidFill>
                            <a:schemeClr val="tx1"/>
                          </a:solidFill>
                        </a:rPr>
                        <a:t>servicios de </a:t>
                      </a:r>
                      <a:r>
                        <a:rPr lang="es-MX" sz="700" b="1" dirty="0" smtClean="0">
                          <a:solidFill>
                            <a:schemeClr val="tx1"/>
                          </a:solidFill>
                        </a:rPr>
                        <a:t>salud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46" name="232 Elipse"/>
                    <p:cNvSpPr/>
                    <p:nvPr/>
                  </p:nvSpPr>
                  <p:spPr>
                    <a:xfrm>
                      <a:off x="4362891" y="4462737"/>
                      <a:ext cx="935990" cy="431800"/>
                    </a:xfrm>
                    <a:prstGeom prst="ellipse">
                      <a:avLst/>
                    </a:prstGeom>
                    <a:grpFill/>
                    <a:ln>
                      <a:prstDash val="solid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s-MX" sz="700" b="1" dirty="0" smtClean="0">
                          <a:solidFill>
                            <a:schemeClr val="tx1"/>
                          </a:solidFill>
                        </a:rPr>
                        <a:t>Inadecuada </a:t>
                      </a:r>
                      <a:r>
                        <a:rPr lang="es-MX" sz="700" b="1" dirty="0">
                          <a:solidFill>
                            <a:schemeClr val="tx1"/>
                          </a:solidFill>
                        </a:rPr>
                        <a:t>conectividad entre segundo y primer nivel de </a:t>
                      </a:r>
                      <a:r>
                        <a:rPr lang="es-MX" sz="700" b="1" dirty="0" smtClean="0">
                          <a:solidFill>
                            <a:schemeClr val="tx1"/>
                          </a:solidFill>
                        </a:rPr>
                        <a:t>atención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47" name="233 Elipse"/>
                    <p:cNvSpPr/>
                    <p:nvPr/>
                  </p:nvSpPr>
                  <p:spPr>
                    <a:xfrm>
                      <a:off x="4336126" y="3946477"/>
                      <a:ext cx="935990" cy="431800"/>
                    </a:xfrm>
                    <a:prstGeom prst="ellipse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s-MX" sz="700" b="1" dirty="0" smtClean="0">
                          <a:solidFill>
                            <a:schemeClr val="tx1"/>
                          </a:solidFill>
                        </a:rPr>
                        <a:t>Insuficiente atención </a:t>
                      </a:r>
                      <a:r>
                        <a:rPr lang="es-MX" sz="700" b="1" dirty="0">
                          <a:solidFill>
                            <a:schemeClr val="tx1"/>
                          </a:solidFill>
                        </a:rPr>
                        <a:t>ambulatoria y hospitalaria especializada</a:t>
                      </a:r>
                    </a:p>
                  </p:txBody>
                </p:sp>
                <p:sp>
                  <p:nvSpPr>
                    <p:cNvPr id="148" name="234 Elipse"/>
                    <p:cNvSpPr/>
                    <p:nvPr/>
                  </p:nvSpPr>
                  <p:spPr>
                    <a:xfrm>
                      <a:off x="3667175" y="5955029"/>
                      <a:ext cx="935990" cy="431800"/>
                    </a:xfrm>
                    <a:prstGeom prst="ellipse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s-MX" sz="800" b="1" dirty="0" smtClean="0">
                          <a:solidFill>
                            <a:schemeClr val="tx1"/>
                          </a:solidFill>
                        </a:rPr>
                        <a:t>Implantación de políticas </a:t>
                      </a:r>
                      <a:r>
                        <a:rPr lang="es-MX" sz="800" b="1" dirty="0">
                          <a:solidFill>
                            <a:schemeClr val="tx1"/>
                          </a:solidFill>
                        </a:rPr>
                        <a:t>[cero rechazos]</a:t>
                      </a:r>
                    </a:p>
                  </p:txBody>
                </p:sp>
                <p:sp>
                  <p:nvSpPr>
                    <p:cNvPr id="149" name="235 Elipse"/>
                    <p:cNvSpPr/>
                    <p:nvPr/>
                  </p:nvSpPr>
                  <p:spPr>
                    <a:xfrm>
                      <a:off x="4762632" y="5971049"/>
                      <a:ext cx="935990" cy="431800"/>
                    </a:xfrm>
                    <a:prstGeom prst="ellipse">
                      <a:avLst/>
                    </a:prstGeom>
                    <a:grp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s-MX" sz="700" b="1" dirty="0">
                          <a:solidFill>
                            <a:schemeClr val="tx1"/>
                          </a:solidFill>
                        </a:rPr>
                        <a:t>Demanda </a:t>
                      </a:r>
                      <a:r>
                        <a:rPr lang="es-MX" sz="700" b="1" dirty="0" smtClean="0">
                          <a:solidFill>
                            <a:schemeClr val="tx1"/>
                          </a:solidFill>
                        </a:rPr>
                        <a:t>de </a:t>
                      </a:r>
                      <a:r>
                        <a:rPr lang="es-MX" sz="700" b="1" dirty="0">
                          <a:solidFill>
                            <a:schemeClr val="tx1"/>
                          </a:solidFill>
                        </a:rPr>
                        <a:t>servicios por usuarios derechohabientes (SS)</a:t>
                      </a:r>
                    </a:p>
                  </p:txBody>
                </p:sp>
              </p:grpSp>
              <p:cxnSp>
                <p:nvCxnSpPr>
                  <p:cNvPr id="334" name="Conector angular 333"/>
                  <p:cNvCxnSpPr>
                    <a:stCxn id="147" idx="4"/>
                    <a:endCxn id="145" idx="2"/>
                  </p:cNvCxnSpPr>
                  <p:nvPr/>
                </p:nvCxnSpPr>
                <p:spPr>
                  <a:xfrm rot="5400000">
                    <a:off x="3028046" y="4175385"/>
                    <a:ext cx="1099252" cy="521387"/>
                  </a:xfrm>
                  <a:prstGeom prst="bentConnector4">
                    <a:avLst>
                      <a:gd name="adj1" fmla="val 6131"/>
                      <a:gd name="adj2" fmla="val 125982"/>
                    </a:avLst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8" name="Conector recto 337"/>
                  <p:cNvCxnSpPr>
                    <a:stCxn id="146" idx="2"/>
                  </p:cNvCxnSpPr>
                  <p:nvPr/>
                </p:nvCxnSpPr>
                <p:spPr>
                  <a:xfrm flipH="1" flipV="1">
                    <a:off x="3185581" y="4309443"/>
                    <a:ext cx="96079" cy="1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50" name="Conector angular 349"/>
                <p:cNvCxnSpPr>
                  <a:stCxn id="147" idx="2"/>
                  <a:endCxn id="125" idx="2"/>
                </p:cNvCxnSpPr>
                <p:nvPr/>
              </p:nvCxnSpPr>
              <p:spPr>
                <a:xfrm rot="10800000" flipH="1">
                  <a:off x="3257487" y="2501917"/>
                  <a:ext cx="599560" cy="1150691"/>
                </a:xfrm>
                <a:prstGeom prst="bentConnector4">
                  <a:avLst>
                    <a:gd name="adj1" fmla="val -22594"/>
                    <a:gd name="adj2" fmla="val 91907"/>
                  </a:avLst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4" name="Conector recto 353"/>
                <p:cNvCxnSpPr>
                  <a:stCxn id="143" idx="2"/>
                </p:cNvCxnSpPr>
                <p:nvPr/>
              </p:nvCxnSpPr>
              <p:spPr>
                <a:xfrm flipH="1" flipV="1">
                  <a:off x="3115207" y="2976997"/>
                  <a:ext cx="146405" cy="469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61" name="Conector angular 360"/>
              <p:cNvCxnSpPr>
                <a:stCxn id="148" idx="0"/>
                <a:endCxn id="125" idx="2"/>
              </p:cNvCxnSpPr>
              <p:nvPr/>
            </p:nvCxnSpPr>
            <p:spPr>
              <a:xfrm rot="5400000" flipH="1" flipV="1">
                <a:off x="1592869" y="3912984"/>
                <a:ext cx="3675245" cy="853111"/>
              </a:xfrm>
              <a:prstGeom prst="bentConnector3">
                <a:avLst>
                  <a:gd name="adj1" fmla="val 97479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64" name="Conector angular 363"/>
            <p:cNvCxnSpPr>
              <a:stCxn id="149" idx="0"/>
            </p:cNvCxnSpPr>
            <p:nvPr/>
          </p:nvCxnSpPr>
          <p:spPr>
            <a:xfrm rot="16200000" flipV="1">
              <a:off x="3650787" y="5464419"/>
              <a:ext cx="88450" cy="1382156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75" name="Conector angular 374"/>
          <p:cNvCxnSpPr>
            <a:stCxn id="144" idx="2"/>
          </p:cNvCxnSpPr>
          <p:nvPr/>
        </p:nvCxnSpPr>
        <p:spPr>
          <a:xfrm rot="10800000">
            <a:off x="3003935" y="5137386"/>
            <a:ext cx="351058" cy="640587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3" name="229 Elipse"/>
          <p:cNvSpPr/>
          <p:nvPr/>
        </p:nvSpPr>
        <p:spPr>
          <a:xfrm>
            <a:off x="4769039" y="5549052"/>
            <a:ext cx="1180954" cy="608095"/>
          </a:xfrm>
          <a:prstGeom prst="ellipse">
            <a:avLst/>
          </a:prstGeom>
          <a:noFill/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s-MX" sz="800" b="1" dirty="0" smtClean="0">
                <a:solidFill>
                  <a:schemeClr val="tx1"/>
                </a:solidFill>
              </a:rPr>
              <a:t>Inadecuado Sistema </a:t>
            </a:r>
            <a:r>
              <a:rPr lang="es-MX" sz="800" b="1" dirty="0">
                <a:solidFill>
                  <a:schemeClr val="tx1"/>
                </a:solidFill>
              </a:rPr>
              <a:t>de Referencia  y </a:t>
            </a:r>
            <a:r>
              <a:rPr lang="es-MX" sz="800" b="1" dirty="0" err="1" smtClean="0">
                <a:solidFill>
                  <a:schemeClr val="tx1"/>
                </a:solidFill>
              </a:rPr>
              <a:t>Contrarreferencia</a:t>
            </a:r>
            <a:endParaRPr lang="es-MX" sz="800" b="1" dirty="0">
              <a:solidFill>
                <a:schemeClr val="tx1"/>
              </a:solidFill>
            </a:endParaRPr>
          </a:p>
        </p:txBody>
      </p:sp>
      <p:cxnSp>
        <p:nvCxnSpPr>
          <p:cNvPr id="385" name="Conector angular 384"/>
          <p:cNvCxnSpPr>
            <a:stCxn id="383" idx="2"/>
            <a:endCxn id="128" idx="1"/>
          </p:cNvCxnSpPr>
          <p:nvPr/>
        </p:nvCxnSpPr>
        <p:spPr>
          <a:xfrm rot="10800000">
            <a:off x="4705925" y="2184742"/>
            <a:ext cx="63114" cy="3668359"/>
          </a:xfrm>
          <a:prstGeom prst="bentConnector3">
            <a:avLst>
              <a:gd name="adj1" fmla="val 26097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4" name="Grupo 413"/>
          <p:cNvGrpSpPr/>
          <p:nvPr/>
        </p:nvGrpSpPr>
        <p:grpSpPr>
          <a:xfrm>
            <a:off x="7679090" y="2176743"/>
            <a:ext cx="1368046" cy="4605007"/>
            <a:chOff x="7679090" y="2176743"/>
            <a:chExt cx="1368046" cy="4605007"/>
          </a:xfrm>
        </p:grpSpPr>
        <p:grpSp>
          <p:nvGrpSpPr>
            <p:cNvPr id="413" name="Grupo 412"/>
            <p:cNvGrpSpPr/>
            <p:nvPr/>
          </p:nvGrpSpPr>
          <p:grpSpPr>
            <a:xfrm>
              <a:off x="7679090" y="2176743"/>
              <a:ext cx="1368046" cy="4605007"/>
              <a:chOff x="7679090" y="2176743"/>
              <a:chExt cx="1368046" cy="4605007"/>
            </a:xfrm>
          </p:grpSpPr>
          <p:grpSp>
            <p:nvGrpSpPr>
              <p:cNvPr id="401" name="Grupo 400"/>
              <p:cNvGrpSpPr/>
              <p:nvPr/>
            </p:nvGrpSpPr>
            <p:grpSpPr>
              <a:xfrm>
                <a:off x="7679091" y="2176743"/>
                <a:ext cx="1368045" cy="4605007"/>
                <a:chOff x="7679091" y="2176743"/>
                <a:chExt cx="1368045" cy="4605007"/>
              </a:xfrm>
            </p:grpSpPr>
            <p:grpSp>
              <p:nvGrpSpPr>
                <p:cNvPr id="397" name="Grupo 396"/>
                <p:cNvGrpSpPr/>
                <p:nvPr/>
              </p:nvGrpSpPr>
              <p:grpSpPr>
                <a:xfrm>
                  <a:off x="7679091" y="2176743"/>
                  <a:ext cx="1368045" cy="4605007"/>
                  <a:chOff x="7679091" y="2176743"/>
                  <a:chExt cx="1368045" cy="4605007"/>
                </a:xfrm>
              </p:grpSpPr>
              <p:grpSp>
                <p:nvGrpSpPr>
                  <p:cNvPr id="391" name="Grupo 390"/>
                  <p:cNvGrpSpPr/>
                  <p:nvPr/>
                </p:nvGrpSpPr>
                <p:grpSpPr>
                  <a:xfrm>
                    <a:off x="7679091" y="2176743"/>
                    <a:ext cx="1368045" cy="4605007"/>
                    <a:chOff x="7679091" y="2176743"/>
                    <a:chExt cx="1368045" cy="4605007"/>
                  </a:xfrm>
                </p:grpSpPr>
                <p:grpSp>
                  <p:nvGrpSpPr>
                    <p:cNvPr id="321" name="Grupo 320"/>
                    <p:cNvGrpSpPr/>
                    <p:nvPr/>
                  </p:nvGrpSpPr>
                  <p:grpSpPr>
                    <a:xfrm>
                      <a:off x="7757920" y="2575655"/>
                      <a:ext cx="1289216" cy="4206095"/>
                      <a:chOff x="4350566" y="3418356"/>
                      <a:chExt cx="1021795" cy="2986690"/>
                    </a:xfrm>
                    <a:noFill/>
                  </p:grpSpPr>
                  <p:sp>
                    <p:nvSpPr>
                      <p:cNvPr id="322" name="228 Elipse"/>
                      <p:cNvSpPr/>
                      <p:nvPr/>
                    </p:nvSpPr>
                    <p:spPr>
                      <a:xfrm>
                        <a:off x="4350566" y="3418356"/>
                        <a:ext cx="935990" cy="431800"/>
                      </a:xfrm>
                      <a:prstGeom prst="ellipse">
                        <a:avLst/>
                      </a:prstGeom>
                      <a:grpFill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s-MX" sz="650" b="1" dirty="0" smtClean="0">
                            <a:solidFill>
                              <a:schemeClr val="tx1"/>
                            </a:solidFill>
                          </a:rPr>
                          <a:t>Concentración </a:t>
                        </a:r>
                        <a:r>
                          <a:rPr lang="es-MX" sz="650" b="1" dirty="0">
                            <a:solidFill>
                              <a:schemeClr val="tx1"/>
                            </a:solidFill>
                          </a:rPr>
                          <a:t>de infraestructura y </a:t>
                        </a:r>
                        <a:r>
                          <a:rPr lang="es-MX" sz="650" b="1" dirty="0" smtClean="0">
                            <a:solidFill>
                              <a:schemeClr val="tx1"/>
                            </a:solidFill>
                          </a:rPr>
                          <a:t>tecnología</a:t>
                        </a:r>
                        <a:endParaRPr lang="es-MX" sz="650" b="1" dirty="0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  <p:sp>
                    <p:nvSpPr>
                      <p:cNvPr id="323" name="229 Elipse"/>
                      <p:cNvSpPr/>
                      <p:nvPr/>
                    </p:nvSpPr>
                    <p:spPr>
                      <a:xfrm>
                        <a:off x="4395614" y="5472555"/>
                        <a:ext cx="935990" cy="431800"/>
                      </a:xfrm>
                      <a:prstGeom prst="ellipse">
                        <a:avLst/>
                      </a:prstGeom>
                      <a:grpFill/>
                      <a:ln>
                        <a:prstDash val="solid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>
                        <a:noAutofit/>
                      </a:bodyPr>
                      <a:lstStyle/>
                      <a:p>
                        <a:pPr algn="ctr"/>
                        <a:r>
                          <a:rPr lang="es-MX" sz="700" b="1" dirty="0" smtClean="0">
                            <a:solidFill>
                              <a:schemeClr val="tx1"/>
                            </a:solidFill>
                          </a:rPr>
                          <a:t>Limitados servicios </a:t>
                        </a:r>
                        <a:r>
                          <a:rPr lang="es-MX" sz="700" b="1" dirty="0">
                            <a:solidFill>
                              <a:schemeClr val="tx1"/>
                            </a:solidFill>
                          </a:rPr>
                          <a:t>de diagnóstico y mantenimiento</a:t>
                        </a:r>
                      </a:p>
                    </p:txBody>
                  </p:sp>
                  <p:sp>
                    <p:nvSpPr>
                      <p:cNvPr id="324" name="231 Elipse"/>
                      <p:cNvSpPr/>
                      <p:nvPr/>
                    </p:nvSpPr>
                    <p:spPr>
                      <a:xfrm>
                        <a:off x="4380085" y="4956311"/>
                        <a:ext cx="935990" cy="431800"/>
                      </a:xfrm>
                      <a:prstGeom prst="ellipse">
                        <a:avLst/>
                      </a:prstGeom>
                      <a:grpFill/>
                      <a:ln>
                        <a:prstDash val="solid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s-MX" sz="700" b="1" dirty="0" smtClean="0">
                            <a:solidFill>
                              <a:schemeClr val="tx1"/>
                            </a:solidFill>
                          </a:rPr>
                          <a:t>Mínimo </a:t>
                        </a:r>
                        <a:r>
                          <a:rPr lang="es-MX" sz="700" b="1" dirty="0">
                            <a:solidFill>
                              <a:schemeClr val="tx1"/>
                            </a:solidFill>
                          </a:rPr>
                          <a:t>personal capacitado para operar tecnología de </a:t>
                        </a:r>
                        <a:r>
                          <a:rPr lang="es-MX" sz="700" b="1" dirty="0" smtClean="0">
                            <a:solidFill>
                              <a:schemeClr val="tx1"/>
                            </a:solidFill>
                          </a:rPr>
                          <a:t>punta</a:t>
                        </a:r>
                        <a:endParaRPr lang="es-MX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325" name="232 Elipse"/>
                      <p:cNvSpPr/>
                      <p:nvPr/>
                    </p:nvSpPr>
                    <p:spPr>
                      <a:xfrm>
                        <a:off x="4362891" y="4462737"/>
                        <a:ext cx="935990" cy="431800"/>
                      </a:xfrm>
                      <a:prstGeom prst="ellipse">
                        <a:avLst/>
                      </a:prstGeom>
                      <a:grpFill/>
                      <a:ln>
                        <a:prstDash val="solid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s-MX" sz="700" b="1" dirty="0">
                            <a:solidFill>
                              <a:schemeClr val="tx1"/>
                            </a:solidFill>
                          </a:rPr>
                          <a:t>D</a:t>
                        </a:r>
                        <a:r>
                          <a:rPr lang="es-MX" sz="700" b="1" dirty="0" smtClean="0">
                            <a:solidFill>
                              <a:schemeClr val="tx1"/>
                            </a:solidFill>
                          </a:rPr>
                          <a:t>ependencia </a:t>
                        </a:r>
                        <a:r>
                          <a:rPr lang="es-MX" sz="700" b="1" dirty="0">
                            <a:solidFill>
                              <a:schemeClr val="tx1"/>
                            </a:solidFill>
                          </a:rPr>
                          <a:t>en el desarrollo </a:t>
                        </a:r>
                        <a:r>
                          <a:rPr lang="es-MX" sz="700" b="1" dirty="0" smtClean="0">
                            <a:solidFill>
                              <a:schemeClr val="tx1"/>
                            </a:solidFill>
                          </a:rPr>
                          <a:t>tecnológico</a:t>
                        </a:r>
                        <a:endParaRPr lang="es-MX" sz="700" b="1" dirty="0">
                          <a:solidFill>
                            <a:schemeClr val="tx1"/>
                          </a:solidFill>
                        </a:endParaRPr>
                      </a:p>
                    </p:txBody>
                  </p:sp>
                  <p:sp>
                    <p:nvSpPr>
                      <p:cNvPr id="326" name="233 Elipse"/>
                      <p:cNvSpPr/>
                      <p:nvPr/>
                    </p:nvSpPr>
                    <p:spPr>
                      <a:xfrm>
                        <a:off x="4436371" y="3940546"/>
                        <a:ext cx="935990" cy="431800"/>
                      </a:xfrm>
                      <a:prstGeom prst="ellipse">
                        <a:avLst/>
                      </a:prstGeom>
                      <a:grpFill/>
                      <a:ln>
                        <a:prstDash val="dash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s-MX" sz="700" b="1" dirty="0" smtClean="0">
                            <a:solidFill>
                              <a:schemeClr val="tx1"/>
                            </a:solidFill>
                          </a:rPr>
                          <a:t>Elevados costos de </a:t>
                        </a:r>
                        <a:r>
                          <a:rPr lang="es-MX" sz="700" b="1" dirty="0">
                            <a:solidFill>
                              <a:schemeClr val="tx1"/>
                            </a:solidFill>
                          </a:rPr>
                          <a:t>equipo y tecnología de punta</a:t>
                        </a:r>
                      </a:p>
                    </p:txBody>
                  </p:sp>
                  <p:sp>
                    <p:nvSpPr>
                      <p:cNvPr id="328" name="235 Elipse"/>
                      <p:cNvSpPr/>
                      <p:nvPr/>
                    </p:nvSpPr>
                    <p:spPr>
                      <a:xfrm>
                        <a:off x="4380085" y="5973246"/>
                        <a:ext cx="935990" cy="431800"/>
                      </a:xfrm>
                      <a:prstGeom prst="ellipse">
                        <a:avLst/>
                      </a:prstGeom>
                      <a:grpFill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s-MX" sz="700" b="1" dirty="0" smtClean="0">
                            <a:solidFill>
                              <a:schemeClr val="tx1"/>
                            </a:solidFill>
                          </a:rPr>
                          <a:t>Inadecuada </a:t>
                        </a:r>
                        <a:r>
                          <a:rPr lang="es-MX" sz="700" b="1" dirty="0">
                            <a:solidFill>
                              <a:schemeClr val="tx1"/>
                            </a:solidFill>
                          </a:rPr>
                          <a:t>utilización de la infraestructura disponible</a:t>
                        </a:r>
                      </a:p>
                    </p:txBody>
                  </p:sp>
                </p:grpSp>
                <p:cxnSp>
                  <p:nvCxnSpPr>
                    <p:cNvPr id="389" name="Conector angular 388"/>
                    <p:cNvCxnSpPr>
                      <a:stCxn id="322" idx="2"/>
                      <a:endCxn id="126" idx="1"/>
                    </p:cNvCxnSpPr>
                    <p:nvPr/>
                  </p:nvCxnSpPr>
                  <p:spPr>
                    <a:xfrm rot="10800000">
                      <a:off x="7679091" y="2176743"/>
                      <a:ext cx="78829" cy="702960"/>
                    </a:xfrm>
                    <a:prstGeom prst="bentConnector3">
                      <a:avLst>
                        <a:gd name="adj1" fmla="val 218146"/>
                      </a:avLst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395" name="Conector angular 394"/>
                  <p:cNvCxnSpPr>
                    <a:stCxn id="322" idx="4"/>
                    <a:endCxn id="326" idx="0"/>
                  </p:cNvCxnSpPr>
                  <p:nvPr/>
                </p:nvCxnSpPr>
                <p:spPr>
                  <a:xfrm rot="16200000" flipH="1">
                    <a:off x="8338881" y="3193266"/>
                    <a:ext cx="127295" cy="108262"/>
                  </a:xfrm>
                  <a:prstGeom prst="bentConnector3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99" name="Conector angular 398"/>
                <p:cNvCxnSpPr>
                  <a:stCxn id="328" idx="2"/>
                  <a:endCxn id="126" idx="1"/>
                </p:cNvCxnSpPr>
                <p:nvPr/>
              </p:nvCxnSpPr>
              <p:spPr>
                <a:xfrm rot="10800000">
                  <a:off x="7679091" y="2176743"/>
                  <a:ext cx="116075" cy="4300960"/>
                </a:xfrm>
                <a:prstGeom prst="bentConnector3">
                  <a:avLst>
                    <a:gd name="adj1" fmla="val 180236"/>
                  </a:avLst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04" name="Conector angular 403"/>
              <p:cNvCxnSpPr>
                <a:stCxn id="323" idx="2"/>
                <a:endCxn id="126" idx="1"/>
              </p:cNvCxnSpPr>
              <p:nvPr/>
            </p:nvCxnSpPr>
            <p:spPr>
              <a:xfrm rot="10800000">
                <a:off x="7679090" y="2176744"/>
                <a:ext cx="135668" cy="3595847"/>
              </a:xfrm>
              <a:prstGeom prst="bentConnector3">
                <a:avLst>
                  <a:gd name="adj1" fmla="val 168648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2" name="Grupo 411"/>
            <p:cNvGrpSpPr/>
            <p:nvPr/>
          </p:nvGrpSpPr>
          <p:grpSpPr>
            <a:xfrm>
              <a:off x="7679091" y="2176744"/>
              <a:ext cx="116075" cy="2868831"/>
              <a:chOff x="7679091" y="2176744"/>
              <a:chExt cx="116075" cy="2868831"/>
            </a:xfrm>
          </p:grpSpPr>
          <p:cxnSp>
            <p:nvCxnSpPr>
              <p:cNvPr id="407" name="Conector angular 406"/>
              <p:cNvCxnSpPr>
                <a:stCxn id="324" idx="2"/>
                <a:endCxn id="126" idx="1"/>
              </p:cNvCxnSpPr>
              <p:nvPr/>
            </p:nvCxnSpPr>
            <p:spPr>
              <a:xfrm rot="10800000">
                <a:off x="7679091" y="2176744"/>
                <a:ext cx="116075" cy="2868831"/>
              </a:xfrm>
              <a:prstGeom prst="bentConnector3">
                <a:avLst>
                  <a:gd name="adj1" fmla="val 180235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0" name="Conector angular 409"/>
              <p:cNvCxnSpPr>
                <a:stCxn id="325" idx="2"/>
                <a:endCxn id="126" idx="1"/>
              </p:cNvCxnSpPr>
              <p:nvPr/>
            </p:nvCxnSpPr>
            <p:spPr>
              <a:xfrm rot="10800000">
                <a:off x="7679091" y="2176744"/>
                <a:ext cx="94381" cy="2173741"/>
              </a:xfrm>
              <a:prstGeom prst="bentConnector3">
                <a:avLst>
                  <a:gd name="adj1" fmla="val 198678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16" name="Grupo 415"/>
          <p:cNvGrpSpPr/>
          <p:nvPr/>
        </p:nvGrpSpPr>
        <p:grpSpPr>
          <a:xfrm>
            <a:off x="202407" y="820052"/>
            <a:ext cx="8815292" cy="5295254"/>
            <a:chOff x="202407" y="820052"/>
            <a:chExt cx="8815292" cy="5295254"/>
          </a:xfrm>
        </p:grpSpPr>
        <p:grpSp>
          <p:nvGrpSpPr>
            <p:cNvPr id="343" name="Grupo 342"/>
            <p:cNvGrpSpPr/>
            <p:nvPr/>
          </p:nvGrpSpPr>
          <p:grpSpPr>
            <a:xfrm>
              <a:off x="202407" y="820052"/>
              <a:ext cx="8815292" cy="4622601"/>
              <a:chOff x="202407" y="820052"/>
              <a:chExt cx="8815292" cy="4622601"/>
            </a:xfrm>
          </p:grpSpPr>
          <p:sp>
            <p:nvSpPr>
              <p:cNvPr id="131" name="95 Rectángulo"/>
              <p:cNvSpPr/>
              <p:nvPr/>
            </p:nvSpPr>
            <p:spPr>
              <a:xfrm>
                <a:off x="3513784" y="820052"/>
                <a:ext cx="1437320" cy="65373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800" b="1" dirty="0">
                    <a:solidFill>
                      <a:schemeClr val="tx1"/>
                    </a:solidFill>
                  </a:rPr>
                  <a:t>Demanda </a:t>
                </a:r>
                <a:r>
                  <a:rPr lang="es-MX" sz="800" b="1" dirty="0" smtClean="0">
                    <a:solidFill>
                      <a:schemeClr val="tx1"/>
                    </a:solidFill>
                  </a:rPr>
                  <a:t>no atendida </a:t>
                </a:r>
                <a:r>
                  <a:rPr lang="es-MX" sz="800" b="1" dirty="0">
                    <a:solidFill>
                      <a:schemeClr val="tx1"/>
                    </a:solidFill>
                  </a:rPr>
                  <a:t>de servicios especializados de salud</a:t>
                </a:r>
              </a:p>
            </p:txBody>
          </p:sp>
          <p:grpSp>
            <p:nvGrpSpPr>
              <p:cNvPr id="342" name="Grupo 341"/>
              <p:cNvGrpSpPr/>
              <p:nvPr/>
            </p:nvGrpSpPr>
            <p:grpSpPr>
              <a:xfrm>
                <a:off x="202407" y="1473784"/>
                <a:ext cx="8815292" cy="3968869"/>
                <a:chOff x="202407" y="1473784"/>
                <a:chExt cx="8815292" cy="3968869"/>
              </a:xfrm>
            </p:grpSpPr>
            <p:grpSp>
              <p:nvGrpSpPr>
                <p:cNvPr id="341" name="Grupo 340"/>
                <p:cNvGrpSpPr/>
                <p:nvPr/>
              </p:nvGrpSpPr>
              <p:grpSpPr>
                <a:xfrm>
                  <a:off x="202407" y="1473784"/>
                  <a:ext cx="8815292" cy="3968869"/>
                  <a:chOff x="202407" y="1473784"/>
                  <a:chExt cx="8815292" cy="3968869"/>
                </a:xfrm>
              </p:grpSpPr>
              <p:grpSp>
                <p:nvGrpSpPr>
                  <p:cNvPr id="203" name="Grupo 202"/>
                  <p:cNvGrpSpPr/>
                  <p:nvPr/>
                </p:nvGrpSpPr>
                <p:grpSpPr>
                  <a:xfrm>
                    <a:off x="202407" y="1473784"/>
                    <a:ext cx="8815292" cy="1037823"/>
                    <a:chOff x="202407" y="1473784"/>
                    <a:chExt cx="8815292" cy="1037823"/>
                  </a:xfrm>
                </p:grpSpPr>
                <p:grpSp>
                  <p:nvGrpSpPr>
                    <p:cNvPr id="200" name="Grupo 199"/>
                    <p:cNvGrpSpPr/>
                    <p:nvPr/>
                  </p:nvGrpSpPr>
                  <p:grpSpPr>
                    <a:xfrm>
                      <a:off x="202407" y="1473784"/>
                      <a:ext cx="8815292" cy="1037823"/>
                      <a:chOff x="202407" y="1473784"/>
                      <a:chExt cx="8815292" cy="1037823"/>
                    </a:xfrm>
                  </p:grpSpPr>
                  <p:grpSp>
                    <p:nvGrpSpPr>
                      <p:cNvPr id="197" name="Grupo 196"/>
                      <p:cNvGrpSpPr/>
                      <p:nvPr/>
                    </p:nvGrpSpPr>
                    <p:grpSpPr>
                      <a:xfrm>
                        <a:off x="202407" y="1473784"/>
                        <a:ext cx="8815292" cy="1037823"/>
                        <a:chOff x="202407" y="1473784"/>
                        <a:chExt cx="8815292" cy="1037823"/>
                      </a:xfrm>
                    </p:grpSpPr>
                    <p:grpSp>
                      <p:nvGrpSpPr>
                        <p:cNvPr id="194" name="Grupo 193"/>
                        <p:cNvGrpSpPr/>
                        <p:nvPr/>
                      </p:nvGrpSpPr>
                      <p:grpSpPr>
                        <a:xfrm>
                          <a:off x="202407" y="1473784"/>
                          <a:ext cx="8815292" cy="1037823"/>
                          <a:chOff x="202407" y="1473784"/>
                          <a:chExt cx="8815292" cy="1037823"/>
                        </a:xfrm>
                      </p:grpSpPr>
                      <p:grpSp>
                        <p:nvGrpSpPr>
                          <p:cNvPr id="191" name="Grupo 190"/>
                          <p:cNvGrpSpPr/>
                          <p:nvPr/>
                        </p:nvGrpSpPr>
                        <p:grpSpPr>
                          <a:xfrm>
                            <a:off x="202407" y="1473784"/>
                            <a:ext cx="8815292" cy="1037823"/>
                            <a:chOff x="202407" y="1473784"/>
                            <a:chExt cx="8815292" cy="1037823"/>
                          </a:xfrm>
                        </p:grpSpPr>
                        <p:grpSp>
                          <p:nvGrpSpPr>
                            <p:cNvPr id="188" name="Grupo 187"/>
                            <p:cNvGrpSpPr/>
                            <p:nvPr/>
                          </p:nvGrpSpPr>
                          <p:grpSpPr>
                            <a:xfrm>
                              <a:off x="202407" y="1473785"/>
                              <a:ext cx="8815292" cy="1037822"/>
                              <a:chOff x="202407" y="1473785"/>
                              <a:chExt cx="8815292" cy="1037822"/>
                            </a:xfrm>
                          </p:grpSpPr>
                          <p:grpSp>
                            <p:nvGrpSpPr>
                              <p:cNvPr id="121" name="Grupo 120"/>
                              <p:cNvGrpSpPr/>
                              <p:nvPr/>
                            </p:nvGrpSpPr>
                            <p:grpSpPr>
                              <a:xfrm>
                                <a:off x="202407" y="1848184"/>
                                <a:ext cx="8815292" cy="663423"/>
                                <a:chOff x="-345572" y="3963959"/>
                                <a:chExt cx="9695350" cy="663423"/>
                              </a:xfrm>
                              <a:noFill/>
                            </p:grpSpPr>
                            <p:sp>
                              <p:nvSpPr>
                                <p:cNvPr id="123" name="95 Rectángulo"/>
                                <p:cNvSpPr/>
                                <p:nvPr/>
                              </p:nvSpPr>
                              <p:spPr>
                                <a:xfrm>
                                  <a:off x="-345572" y="3972998"/>
                                  <a:ext cx="1472249" cy="653732"/>
                                </a:xfrm>
                                <a:prstGeom prst="rect">
                                  <a:avLst/>
                                </a:prstGeom>
                                <a:grpFill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r>
                                    <a:rPr lang="es-MX" sz="800" b="1" dirty="0">
                                      <a:solidFill>
                                        <a:schemeClr val="tx1"/>
                                      </a:solidFill>
                                    </a:rPr>
                                    <a:t>Políticas públicas </a:t>
                                  </a:r>
                                  <a:r>
                                    <a:rPr lang="es-MX" sz="800" b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a:t>restrictivas en cobertura </a:t>
                                  </a:r>
                                  <a:r>
                                    <a:rPr lang="es-MX" sz="800" b="1" dirty="0">
                                      <a:solidFill>
                                        <a:schemeClr val="tx1"/>
                                      </a:solidFill>
                                    </a:rPr>
                                    <a:t>de servicios de salud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124" name="95 Rectángulo"/>
                                <p:cNvSpPr/>
                                <p:nvPr/>
                              </p:nvSpPr>
                              <p:spPr>
                                <a:xfrm>
                                  <a:off x="1282984" y="3965652"/>
                                  <a:ext cx="1472248" cy="653732"/>
                                </a:xfrm>
                                <a:prstGeom prst="rect">
                                  <a:avLst/>
                                </a:prstGeom>
                                <a:grpFill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r>
                                    <a:rPr lang="es-MX" sz="800" b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a:t>Insuficiencia de recursos </a:t>
                                  </a:r>
                                  <a:r>
                                    <a:rPr lang="es-MX" sz="800" b="1" dirty="0">
                                      <a:solidFill>
                                        <a:schemeClr val="tx1"/>
                                      </a:solidFill>
                                    </a:rPr>
                                    <a:t>humanos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125" name="95 Rectángulo"/>
                                <p:cNvSpPr/>
                                <p:nvPr/>
                              </p:nvSpPr>
                              <p:spPr>
                                <a:xfrm>
                                  <a:off x="2937798" y="3963959"/>
                                  <a:ext cx="1472248" cy="653732"/>
                                </a:xfrm>
                                <a:prstGeom prst="rect">
                                  <a:avLst/>
                                </a:prstGeom>
                                <a:grpFill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r>
                                    <a:rPr lang="es-MX" sz="800" b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a:t>Saturación de </a:t>
                                  </a:r>
                                  <a:r>
                                    <a:rPr lang="es-MX" sz="800" b="1" dirty="0">
                                      <a:solidFill>
                                        <a:schemeClr val="tx1"/>
                                      </a:solidFill>
                                    </a:rPr>
                                    <a:t>servicios especializados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126" name="95 Rectángulo"/>
                                <p:cNvSpPr/>
                                <p:nvPr/>
                              </p:nvSpPr>
                              <p:spPr>
                                <a:xfrm>
                                  <a:off x="7877531" y="3965652"/>
                                  <a:ext cx="1472247" cy="653732"/>
                                </a:xfrm>
                                <a:prstGeom prst="rect">
                                  <a:avLst/>
                                </a:prstGeom>
                                <a:grpFill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r>
                                    <a:rPr lang="es-MX" sz="800" b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a:t>Déficit de </a:t>
                                  </a:r>
                                  <a:r>
                                    <a:rPr lang="es-MX" sz="800" b="1" dirty="0">
                                      <a:solidFill>
                                        <a:schemeClr val="tx1"/>
                                      </a:solidFill>
                                    </a:rPr>
                                    <a:t>infraestructura y tecnología hospitalaria</a:t>
                                  </a:r>
                                </a:p>
                              </p:txBody>
                            </p:sp>
                            <p:sp>
                              <p:nvSpPr>
                                <p:cNvPr id="127" name="95 Rectángulo"/>
                                <p:cNvSpPr/>
                                <p:nvPr/>
                              </p:nvSpPr>
                              <p:spPr>
                                <a:xfrm>
                                  <a:off x="6226893" y="3965652"/>
                                  <a:ext cx="1472248" cy="653732"/>
                                </a:xfrm>
                                <a:prstGeom prst="rect">
                                  <a:avLst/>
                                </a:prstGeom>
                                <a:grpFill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r>
                                    <a:rPr lang="es-MX" sz="800" b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a:t>Acelerada transición </a:t>
                                  </a:r>
                                  <a:r>
                                    <a:rPr lang="es-MX" sz="800" b="1" dirty="0">
                                      <a:solidFill>
                                        <a:schemeClr val="tx1"/>
                                      </a:solidFill>
                                    </a:rPr>
                                    <a:t>demográfica y </a:t>
                                  </a:r>
                                  <a:r>
                                    <a:rPr lang="es-MX" sz="800" b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a:t>epidemiológica</a:t>
                                  </a:r>
                                  <a:endParaRPr lang="es-MX" sz="800" b="1" dirty="0">
                                    <a:solidFill>
                                      <a:schemeClr val="tx1"/>
                                    </a:solidFill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128" name="95 Rectángulo"/>
                                <p:cNvSpPr/>
                                <p:nvPr/>
                              </p:nvSpPr>
                              <p:spPr>
                                <a:xfrm>
                                  <a:off x="4607546" y="3973650"/>
                                  <a:ext cx="1463040" cy="653732"/>
                                </a:xfrm>
                                <a:prstGeom prst="rect">
                                  <a:avLst/>
                                </a:prstGeom>
                                <a:grpFill/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r>
                                    <a:rPr lang="es-MX" sz="800" b="1" dirty="0" smtClean="0">
                                      <a:solidFill>
                                        <a:schemeClr val="tx1"/>
                                      </a:solidFill>
                                    </a:rPr>
                                    <a:t>Deficiente coordinación </a:t>
                                  </a:r>
                                  <a:r>
                                    <a:rPr lang="es-MX" sz="800" b="1" dirty="0">
                                      <a:solidFill>
                                        <a:schemeClr val="tx1"/>
                                      </a:solidFill>
                                    </a:rPr>
                                    <a:t>externa e interna</a:t>
                                  </a:r>
                                </a:p>
                              </p:txBody>
                            </p:sp>
                          </p:grpSp>
                          <p:cxnSp>
                            <p:nvCxnSpPr>
                              <p:cNvPr id="187" name="Conector angular 186"/>
                              <p:cNvCxnSpPr>
                                <a:stCxn id="123" idx="0"/>
                                <a:endCxn id="131" idx="2"/>
                              </p:cNvCxnSpPr>
                              <p:nvPr/>
                            </p:nvCxnSpPr>
                            <p:spPr>
                              <a:xfrm rot="5400000" flipH="1" flipV="1">
                                <a:off x="2360359" y="-14861"/>
                                <a:ext cx="383439" cy="3360731"/>
                              </a:xfrm>
                              <a:prstGeom prst="bentConnector3">
                                <a:avLst/>
                              </a:prstGeom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</p:grpSp>
                        <p:cxnSp>
                          <p:nvCxnSpPr>
                            <p:cNvPr id="190" name="Conector angular 189"/>
                            <p:cNvCxnSpPr>
                              <a:stCxn id="124" idx="0"/>
                              <a:endCxn id="131" idx="2"/>
                            </p:cNvCxnSpPr>
                            <p:nvPr/>
                          </p:nvCxnSpPr>
                          <p:spPr>
                            <a:xfrm rot="5400000" flipH="1" flipV="1">
                              <a:off x="3104397" y="721830"/>
                              <a:ext cx="376093" cy="1880002"/>
                            </a:xfrm>
                            <a:prstGeom prst="bentConnector3">
                              <a:avLst/>
                            </a:prstGeom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cxnSp>
                        <p:nvCxnSpPr>
                          <p:cNvPr id="193" name="Conector angular 192"/>
                          <p:cNvCxnSpPr>
                            <a:stCxn id="125" idx="0"/>
                            <a:endCxn id="131" idx="2"/>
                          </p:cNvCxnSpPr>
                          <p:nvPr/>
                        </p:nvCxnSpPr>
                        <p:spPr>
                          <a:xfrm rot="5400000" flipH="1" flipV="1">
                            <a:off x="3857545" y="1473286"/>
                            <a:ext cx="374400" cy="375397"/>
                          </a:xfrm>
                          <a:prstGeom prst="bentConnector3">
                            <a:avLst/>
                          </a:prstGeom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cxnSp>
                      <p:nvCxnSpPr>
                        <p:cNvPr id="196" name="Conector angular 195"/>
                        <p:cNvCxnSpPr>
                          <a:stCxn id="128" idx="0"/>
                          <a:endCxn id="131" idx="2"/>
                        </p:cNvCxnSpPr>
                        <p:nvPr/>
                      </p:nvCxnSpPr>
                      <p:spPr>
                        <a:xfrm rot="16200000" flipV="1">
                          <a:off x="4609699" y="1096530"/>
                          <a:ext cx="384091" cy="1138600"/>
                        </a:xfrm>
                        <a:prstGeom prst="bentConnector3">
                          <a:avLst/>
                        </a:prstGeom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199" name="Conector angular 198"/>
                      <p:cNvCxnSpPr>
                        <a:stCxn id="127" idx="0"/>
                        <a:endCxn id="131" idx="2"/>
                      </p:cNvCxnSpPr>
                      <p:nvPr/>
                    </p:nvCxnSpPr>
                    <p:spPr>
                      <a:xfrm rot="16200000" flipV="1">
                        <a:off x="5351970" y="354259"/>
                        <a:ext cx="376093" cy="2615143"/>
                      </a:xfrm>
                      <a:prstGeom prst="bentConnector3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202" name="Conector angular 201"/>
                    <p:cNvCxnSpPr>
                      <a:stCxn id="126" idx="0"/>
                      <a:endCxn id="131" idx="2"/>
                    </p:cNvCxnSpPr>
                    <p:nvPr/>
                  </p:nvCxnSpPr>
                  <p:spPr>
                    <a:xfrm rot="16200000" flipV="1">
                      <a:off x="6102374" y="-396145"/>
                      <a:ext cx="376093" cy="4115951"/>
                    </a:xfrm>
                    <a:prstGeom prst="bentConnector3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4" name="Grupo 203"/>
                  <p:cNvGrpSpPr/>
                  <p:nvPr/>
                </p:nvGrpSpPr>
                <p:grpSpPr>
                  <a:xfrm>
                    <a:off x="202407" y="2184088"/>
                    <a:ext cx="1249257" cy="3258565"/>
                    <a:chOff x="50007" y="2031688"/>
                    <a:chExt cx="1249257" cy="3258565"/>
                  </a:xfrm>
                </p:grpSpPr>
                <p:grpSp>
                  <p:nvGrpSpPr>
                    <p:cNvPr id="205" name="Grupo 204"/>
                    <p:cNvGrpSpPr/>
                    <p:nvPr/>
                  </p:nvGrpSpPr>
                  <p:grpSpPr>
                    <a:xfrm>
                      <a:off x="50007" y="2031688"/>
                      <a:ext cx="1249257" cy="3258565"/>
                      <a:chOff x="50007" y="2031688"/>
                      <a:chExt cx="1249257" cy="3258565"/>
                    </a:xfrm>
                  </p:grpSpPr>
                  <p:grpSp>
                    <p:nvGrpSpPr>
                      <p:cNvPr id="208" name="Grupo 207"/>
                      <p:cNvGrpSpPr/>
                      <p:nvPr/>
                    </p:nvGrpSpPr>
                    <p:grpSpPr>
                      <a:xfrm>
                        <a:off x="125149" y="2534332"/>
                        <a:ext cx="1174115" cy="2755921"/>
                        <a:chOff x="258855" y="2658523"/>
                        <a:chExt cx="947457" cy="1949120"/>
                      </a:xfrm>
                      <a:noFill/>
                    </p:grpSpPr>
                    <p:sp>
                      <p:nvSpPr>
                        <p:cNvPr id="211" name="25 Elipse"/>
                        <p:cNvSpPr/>
                        <p:nvPr/>
                      </p:nvSpPr>
                      <p:spPr>
                        <a:xfrm>
                          <a:off x="270322" y="2658523"/>
                          <a:ext cx="935990" cy="431800"/>
                        </a:xfrm>
                        <a:prstGeom prst="ellipse">
                          <a:avLst/>
                        </a:prstGeom>
                        <a:grpFill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s-MX" sz="800" b="1" kern="1200" dirty="0" smtClean="0">
                              <a:solidFill>
                                <a:schemeClr val="tx1"/>
                              </a:solidFill>
                              <a:effectLst/>
                              <a:ea typeface="Times New Roman" panose="02020603050405020304" pitchFamily="18" charset="0"/>
                            </a:rPr>
                            <a:t>Duplicidad de gastos por diversidad </a:t>
                          </a:r>
                          <a:r>
                            <a:rPr lang="es-MX" sz="800" b="1" kern="1200" dirty="0">
                              <a:solidFill>
                                <a:schemeClr val="tx1"/>
                              </a:solidFill>
                              <a:effectLst/>
                              <a:ea typeface="Times New Roman" panose="02020603050405020304" pitchFamily="18" charset="0"/>
                            </a:rPr>
                            <a:t>de programas sociales</a:t>
                          </a:r>
                          <a:endParaRPr lang="es-MX" sz="800" b="1" dirty="0">
                            <a:solidFill>
                              <a:schemeClr val="tx1"/>
                            </a:solidFill>
                            <a:effectLst/>
                            <a:ea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212" name="28 Elipse"/>
                        <p:cNvSpPr/>
                        <p:nvPr/>
                      </p:nvSpPr>
                      <p:spPr>
                        <a:xfrm>
                          <a:off x="260598" y="3164296"/>
                          <a:ext cx="935990" cy="431800"/>
                        </a:xfrm>
                        <a:prstGeom prst="ellipse">
                          <a:avLst/>
                        </a:prstGeom>
                        <a:grpFill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s-MX" sz="800" b="1" kern="1200" dirty="0" smtClean="0">
                              <a:solidFill>
                                <a:schemeClr val="tx1"/>
                              </a:solidFill>
                              <a:effectLst/>
                              <a:ea typeface="Times New Roman" panose="02020603050405020304" pitchFamily="18" charset="0"/>
                            </a:rPr>
                            <a:t>Asignación limitada de presupuesto </a:t>
                          </a:r>
                          <a:r>
                            <a:rPr lang="es-MX" sz="800" b="1" kern="1200" dirty="0">
                              <a:solidFill>
                                <a:schemeClr val="tx1"/>
                              </a:solidFill>
                              <a:effectLst/>
                              <a:ea typeface="Times New Roman" panose="02020603050405020304" pitchFamily="18" charset="0"/>
                            </a:rPr>
                            <a:t>en salud</a:t>
                          </a:r>
                          <a:endParaRPr lang="es-MX" sz="800" b="1" dirty="0">
                            <a:solidFill>
                              <a:schemeClr val="tx1"/>
                            </a:solidFill>
                            <a:effectLst/>
                            <a:ea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213" name="29 Elipse"/>
                        <p:cNvSpPr/>
                        <p:nvPr/>
                      </p:nvSpPr>
                      <p:spPr>
                        <a:xfrm>
                          <a:off x="260597" y="3670069"/>
                          <a:ext cx="935990" cy="431800"/>
                        </a:xfrm>
                        <a:prstGeom prst="ellipse">
                          <a:avLst/>
                        </a:prstGeom>
                        <a:grpFill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s-MX" sz="800" b="1" kern="1200" dirty="0" smtClean="0">
                              <a:solidFill>
                                <a:schemeClr val="tx1"/>
                              </a:solidFill>
                              <a:effectLst/>
                              <a:ea typeface="Times New Roman" panose="02020603050405020304" pitchFamily="18" charset="0"/>
                            </a:rPr>
                            <a:t>Nulo </a:t>
                          </a:r>
                          <a:r>
                            <a:rPr lang="es-MX" sz="800" b="1" dirty="0" smtClean="0">
                              <a:solidFill>
                                <a:schemeClr val="tx1"/>
                              </a:solidFill>
                              <a:ea typeface="Times New Roman" panose="02020603050405020304" pitchFamily="18" charset="0"/>
                            </a:rPr>
                            <a:t>o bajo </a:t>
                          </a:r>
                          <a:r>
                            <a:rPr lang="es-MX" sz="800" b="1" kern="1200" dirty="0" smtClean="0">
                              <a:solidFill>
                                <a:schemeClr val="tx1"/>
                              </a:solidFill>
                              <a:effectLst/>
                              <a:ea typeface="Times New Roman" panose="02020603050405020304" pitchFamily="18" charset="0"/>
                            </a:rPr>
                            <a:t>financiamiento </a:t>
                          </a:r>
                          <a:r>
                            <a:rPr lang="es-MX" sz="800" b="1" kern="1200" dirty="0">
                              <a:solidFill>
                                <a:schemeClr val="tx1"/>
                              </a:solidFill>
                              <a:effectLst/>
                              <a:ea typeface="Times New Roman" panose="02020603050405020304" pitchFamily="18" charset="0"/>
                            </a:rPr>
                            <a:t>de nivel estatal</a:t>
                          </a:r>
                          <a:endParaRPr lang="es-MX" sz="800" b="1" dirty="0">
                            <a:solidFill>
                              <a:schemeClr val="tx1"/>
                            </a:solidFill>
                            <a:effectLst/>
                            <a:ea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214" name="30 Elipse"/>
                        <p:cNvSpPr/>
                        <p:nvPr/>
                      </p:nvSpPr>
                      <p:spPr>
                        <a:xfrm>
                          <a:off x="258855" y="4175843"/>
                          <a:ext cx="935990" cy="431800"/>
                        </a:xfrm>
                        <a:prstGeom prst="ellipse">
                          <a:avLst/>
                        </a:prstGeom>
                        <a:grpFill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>
                          <a:noAutofit/>
                        </a:bodyPr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s-MX" sz="650" b="1" dirty="0" smtClean="0">
                              <a:solidFill>
                                <a:schemeClr val="tx1"/>
                              </a:solidFill>
                              <a:ea typeface="Times New Roman" panose="02020603050405020304" pitchFamily="18" charset="0"/>
                            </a:rPr>
                            <a:t>Limitado alcance </a:t>
                          </a:r>
                          <a:r>
                            <a:rPr lang="es-MX" sz="650" b="1" kern="1200" dirty="0" smtClean="0">
                              <a:solidFill>
                                <a:schemeClr val="tx1"/>
                              </a:solidFill>
                              <a:effectLst/>
                              <a:ea typeface="Times New Roman" panose="02020603050405020304" pitchFamily="18" charset="0"/>
                            </a:rPr>
                            <a:t> </a:t>
                          </a:r>
                          <a:r>
                            <a:rPr lang="es-MX" sz="650" b="1" kern="1200" dirty="0">
                              <a:solidFill>
                                <a:schemeClr val="tx1"/>
                              </a:solidFill>
                              <a:effectLst/>
                              <a:ea typeface="Times New Roman" panose="02020603050405020304" pitchFamily="18" charset="0"/>
                            </a:rPr>
                            <a:t>del Seguro Popular en intervenciones y gastos catastróficos</a:t>
                          </a:r>
                          <a:endParaRPr lang="es-MX" sz="650" b="1" dirty="0">
                            <a:solidFill>
                              <a:schemeClr val="tx1"/>
                            </a:solidFill>
                            <a:effectLst/>
                            <a:ea typeface="Times New Roman" panose="02020603050405020304" pitchFamily="18" charset="0"/>
                          </a:endParaRPr>
                        </a:p>
                      </p:txBody>
                    </p:sp>
                  </p:grpSp>
                  <p:cxnSp>
                    <p:nvCxnSpPr>
                      <p:cNvPr id="209" name="Conector angular 208"/>
                      <p:cNvCxnSpPr>
                        <a:stCxn id="123" idx="1"/>
                        <a:endCxn id="214" idx="2"/>
                      </p:cNvCxnSpPr>
                      <p:nvPr/>
                    </p:nvCxnSpPr>
                    <p:spPr>
                      <a:xfrm rot="10800000" flipH="1" flipV="1">
                        <a:off x="50007" y="2031688"/>
                        <a:ext cx="75142" cy="2953297"/>
                      </a:xfrm>
                      <a:prstGeom prst="bentConnector3">
                        <a:avLst>
                          <a:gd name="adj1" fmla="val -129929"/>
                        </a:avLst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10" name="Conector angular 209"/>
                      <p:cNvCxnSpPr>
                        <a:stCxn id="213" idx="2"/>
                        <a:endCxn id="123" idx="1"/>
                      </p:cNvCxnSpPr>
                      <p:nvPr/>
                    </p:nvCxnSpPr>
                    <p:spPr>
                      <a:xfrm rot="10800000">
                        <a:off x="50007" y="2031690"/>
                        <a:ext cx="77300" cy="2238167"/>
                      </a:xfrm>
                      <a:prstGeom prst="bentConnector3">
                        <a:avLst>
                          <a:gd name="adj1" fmla="val 226301"/>
                        </a:avLst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206" name="Conector angular 205"/>
                    <p:cNvCxnSpPr>
                      <a:stCxn id="212" idx="2"/>
                      <a:endCxn id="123" idx="1"/>
                    </p:cNvCxnSpPr>
                    <p:nvPr/>
                  </p:nvCxnSpPr>
                  <p:spPr>
                    <a:xfrm rot="10800000">
                      <a:off x="50008" y="2031690"/>
                      <a:ext cx="77301" cy="1523039"/>
                    </a:xfrm>
                    <a:prstGeom prst="bentConnector3">
                      <a:avLst>
                        <a:gd name="adj1" fmla="val 229380"/>
                      </a:avLst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7" name="Conector angular 206"/>
                    <p:cNvCxnSpPr>
                      <a:stCxn id="211" idx="2"/>
                      <a:endCxn id="123" idx="1"/>
                    </p:cNvCxnSpPr>
                    <p:nvPr/>
                  </p:nvCxnSpPr>
                  <p:spPr>
                    <a:xfrm rot="10800000">
                      <a:off x="50007" y="2031690"/>
                      <a:ext cx="89352" cy="807911"/>
                    </a:xfrm>
                    <a:prstGeom prst="bentConnector3">
                      <a:avLst>
                        <a:gd name="adj1" fmla="val 209266"/>
                      </a:avLst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288" name="Grupo 287"/>
                <p:cNvGrpSpPr/>
                <p:nvPr/>
              </p:nvGrpSpPr>
              <p:grpSpPr>
                <a:xfrm>
                  <a:off x="1683136" y="2176743"/>
                  <a:ext cx="1247251" cy="3223435"/>
                  <a:chOff x="52013" y="2066818"/>
                  <a:chExt cx="1247251" cy="3223435"/>
                </a:xfrm>
              </p:grpSpPr>
              <p:grpSp>
                <p:nvGrpSpPr>
                  <p:cNvPr id="289" name="Grupo 288"/>
                  <p:cNvGrpSpPr/>
                  <p:nvPr/>
                </p:nvGrpSpPr>
                <p:grpSpPr>
                  <a:xfrm>
                    <a:off x="52013" y="2066818"/>
                    <a:ext cx="1247251" cy="3223435"/>
                    <a:chOff x="52013" y="2066818"/>
                    <a:chExt cx="1247251" cy="3223435"/>
                  </a:xfrm>
                </p:grpSpPr>
                <p:grpSp>
                  <p:nvGrpSpPr>
                    <p:cNvPr id="292" name="Grupo 291"/>
                    <p:cNvGrpSpPr/>
                    <p:nvPr/>
                  </p:nvGrpSpPr>
                  <p:grpSpPr>
                    <a:xfrm>
                      <a:off x="125149" y="2534332"/>
                      <a:ext cx="1174115" cy="2755921"/>
                      <a:chOff x="258855" y="2658523"/>
                      <a:chExt cx="947457" cy="1949120"/>
                    </a:xfrm>
                    <a:noFill/>
                  </p:grpSpPr>
                  <p:sp>
                    <p:nvSpPr>
                      <p:cNvPr id="295" name="25 Elipse"/>
                      <p:cNvSpPr/>
                      <p:nvPr/>
                    </p:nvSpPr>
                    <p:spPr>
                      <a:xfrm>
                        <a:off x="270322" y="2658523"/>
                        <a:ext cx="935990" cy="431800"/>
                      </a:xfrm>
                      <a:prstGeom prst="ellipse">
                        <a:avLst/>
                      </a:prstGeom>
                      <a:grpFill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s-MX" sz="800" b="1" dirty="0" smtClean="0">
                            <a:solidFill>
                              <a:schemeClr val="tx1"/>
                            </a:solidFill>
                          </a:rPr>
                          <a:t>Inadecuada </a:t>
                        </a:r>
                        <a:r>
                          <a:rPr lang="es-MX" sz="800" b="1" dirty="0">
                            <a:solidFill>
                              <a:schemeClr val="tx1"/>
                            </a:solidFill>
                          </a:rPr>
                          <a:t>distribución de especialistas</a:t>
                        </a:r>
                      </a:p>
                    </p:txBody>
                  </p:sp>
                  <p:sp>
                    <p:nvSpPr>
                      <p:cNvPr id="296" name="28 Elipse"/>
                      <p:cNvSpPr/>
                      <p:nvPr/>
                    </p:nvSpPr>
                    <p:spPr>
                      <a:xfrm>
                        <a:off x="260598" y="3164296"/>
                        <a:ext cx="935990" cy="431800"/>
                      </a:xfrm>
                      <a:prstGeom prst="ellipse">
                        <a:avLst/>
                      </a:prstGeom>
                      <a:grpFill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s-MX" sz="700" b="1" dirty="0">
                            <a:solidFill>
                              <a:schemeClr val="tx1"/>
                            </a:solidFill>
                          </a:rPr>
                          <a:t>Ausentismo </a:t>
                        </a:r>
                        <a:r>
                          <a:rPr lang="es-MX" sz="700" b="1" dirty="0" smtClean="0">
                            <a:solidFill>
                              <a:schemeClr val="tx1"/>
                            </a:solidFill>
                          </a:rPr>
                          <a:t>justificado por Condiciones </a:t>
                        </a:r>
                        <a:r>
                          <a:rPr lang="es-MX" sz="700" b="1" dirty="0">
                            <a:solidFill>
                              <a:schemeClr val="tx1"/>
                            </a:solidFill>
                          </a:rPr>
                          <a:t>Generales de Trabajo</a:t>
                        </a:r>
                      </a:p>
                    </p:txBody>
                  </p:sp>
                  <p:sp>
                    <p:nvSpPr>
                      <p:cNvPr id="297" name="29 Elipse"/>
                      <p:cNvSpPr/>
                      <p:nvPr/>
                    </p:nvSpPr>
                    <p:spPr>
                      <a:xfrm>
                        <a:off x="260597" y="3670069"/>
                        <a:ext cx="935990" cy="431800"/>
                      </a:xfrm>
                      <a:prstGeom prst="ellipse">
                        <a:avLst/>
                      </a:prstGeom>
                      <a:grpFill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s-MX" sz="700" b="1" dirty="0" smtClean="0">
                            <a:solidFill>
                              <a:schemeClr val="tx1"/>
                            </a:solidFill>
                          </a:rPr>
                          <a:t>Limitada oferta de plazas </a:t>
                        </a:r>
                        <a:r>
                          <a:rPr lang="es-MX" sz="700" b="1" dirty="0">
                            <a:solidFill>
                              <a:schemeClr val="tx1"/>
                            </a:solidFill>
                          </a:rPr>
                          <a:t>para la formación de especialistas </a:t>
                        </a:r>
                      </a:p>
                    </p:txBody>
                  </p:sp>
                  <p:sp>
                    <p:nvSpPr>
                      <p:cNvPr id="298" name="30 Elipse"/>
                      <p:cNvSpPr/>
                      <p:nvPr/>
                    </p:nvSpPr>
                    <p:spPr>
                      <a:xfrm>
                        <a:off x="258855" y="4175843"/>
                        <a:ext cx="935990" cy="431800"/>
                      </a:xfrm>
                      <a:prstGeom prst="ellipse">
                        <a:avLst/>
                      </a:prstGeom>
                      <a:grpFill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>
                        <a:noAutofit/>
                      </a:bodyPr>
                      <a:lstStyle/>
                      <a:p>
                        <a:pPr algn="ctr"/>
                        <a:r>
                          <a:rPr lang="es-MX" sz="700" b="1" dirty="0" smtClean="0">
                            <a:solidFill>
                              <a:schemeClr val="tx1"/>
                            </a:solidFill>
                          </a:rPr>
                          <a:t>Formación de especialistas no acorde </a:t>
                        </a:r>
                        <a:r>
                          <a:rPr lang="es-MX" sz="700" b="1" dirty="0">
                            <a:solidFill>
                              <a:schemeClr val="tx1"/>
                            </a:solidFill>
                          </a:rPr>
                          <a:t>a comportamiento epidemiológico</a:t>
                        </a:r>
                      </a:p>
                    </p:txBody>
                  </p:sp>
                </p:grpSp>
                <p:cxnSp>
                  <p:nvCxnSpPr>
                    <p:cNvPr id="293" name="Conector angular 292"/>
                    <p:cNvCxnSpPr>
                      <a:stCxn id="124" idx="1"/>
                      <a:endCxn id="298" idx="2"/>
                    </p:cNvCxnSpPr>
                    <p:nvPr/>
                  </p:nvCxnSpPr>
                  <p:spPr>
                    <a:xfrm rot="10800000" flipH="1" flipV="1">
                      <a:off x="52013" y="2066818"/>
                      <a:ext cx="73135" cy="2918168"/>
                    </a:xfrm>
                    <a:prstGeom prst="bentConnector3">
                      <a:avLst>
                        <a:gd name="adj1" fmla="val -126983"/>
                      </a:avLst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4" name="Conector angular 293"/>
                    <p:cNvCxnSpPr>
                      <a:stCxn id="297" idx="2"/>
                      <a:endCxn id="124" idx="1"/>
                    </p:cNvCxnSpPr>
                    <p:nvPr/>
                  </p:nvCxnSpPr>
                  <p:spPr>
                    <a:xfrm rot="10800000">
                      <a:off x="52014" y="2066818"/>
                      <a:ext cx="75294" cy="2203038"/>
                    </a:xfrm>
                    <a:prstGeom prst="bentConnector3">
                      <a:avLst>
                        <a:gd name="adj1" fmla="val 223342"/>
                      </a:avLst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90" name="Conector angular 289"/>
                  <p:cNvCxnSpPr>
                    <a:stCxn id="296" idx="2"/>
                    <a:endCxn id="124" idx="1"/>
                  </p:cNvCxnSpPr>
                  <p:nvPr/>
                </p:nvCxnSpPr>
                <p:spPr>
                  <a:xfrm rot="10800000">
                    <a:off x="52015" y="2066818"/>
                    <a:ext cx="75295" cy="1487910"/>
                  </a:xfrm>
                  <a:prstGeom prst="bentConnector3">
                    <a:avLst>
                      <a:gd name="adj1" fmla="val 226502"/>
                    </a:avLst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1" name="Conector angular 290"/>
                  <p:cNvCxnSpPr>
                    <a:stCxn id="295" idx="2"/>
                    <a:endCxn id="124" idx="1"/>
                  </p:cNvCxnSpPr>
                  <p:nvPr/>
                </p:nvCxnSpPr>
                <p:spPr>
                  <a:xfrm rot="10800000">
                    <a:off x="52015" y="2066818"/>
                    <a:ext cx="87345" cy="772782"/>
                  </a:xfrm>
                  <a:prstGeom prst="bentConnector3">
                    <a:avLst>
                      <a:gd name="adj1" fmla="val 209050"/>
                    </a:avLst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sp>
          <p:nvSpPr>
            <p:cNvPr id="415" name="30 Elipse"/>
            <p:cNvSpPr/>
            <p:nvPr/>
          </p:nvSpPr>
          <p:spPr>
            <a:xfrm>
              <a:off x="1756272" y="5504771"/>
              <a:ext cx="1159905" cy="61053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s-MX" sz="700" b="1" dirty="0" smtClean="0">
                  <a:solidFill>
                    <a:schemeClr val="tx1"/>
                  </a:solidFill>
                </a:rPr>
                <a:t>Desequilibrio </a:t>
              </a:r>
              <a:r>
                <a:rPr lang="es-MX" sz="700" b="1" dirty="0">
                  <a:solidFill>
                    <a:schemeClr val="tx1"/>
                  </a:solidFill>
                </a:rPr>
                <a:t>en el crecimiento de la población y del de servicios</a:t>
              </a:r>
            </a:p>
          </p:txBody>
        </p:sp>
      </p:grpSp>
      <p:cxnSp>
        <p:nvCxnSpPr>
          <p:cNvPr id="418" name="Conector angular 417"/>
          <p:cNvCxnSpPr>
            <a:stCxn id="415" idx="2"/>
            <a:endCxn id="124" idx="1"/>
          </p:cNvCxnSpPr>
          <p:nvPr/>
        </p:nvCxnSpPr>
        <p:spPr>
          <a:xfrm rot="10800000">
            <a:off x="1683138" y="2176743"/>
            <a:ext cx="73135" cy="3633296"/>
          </a:xfrm>
          <a:prstGeom prst="bentConnector3">
            <a:avLst>
              <a:gd name="adj1" fmla="val 23023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7" name="Grupo 116"/>
          <p:cNvGrpSpPr/>
          <p:nvPr/>
        </p:nvGrpSpPr>
        <p:grpSpPr>
          <a:xfrm>
            <a:off x="3857047" y="2501916"/>
            <a:ext cx="2985866" cy="857469"/>
            <a:chOff x="3857047" y="2501916"/>
            <a:chExt cx="2985866" cy="857469"/>
          </a:xfrm>
        </p:grpSpPr>
        <p:sp>
          <p:nvSpPr>
            <p:cNvPr id="118" name="Forma libre 117"/>
            <p:cNvSpPr/>
            <p:nvPr/>
          </p:nvSpPr>
          <p:spPr>
            <a:xfrm>
              <a:off x="4543425" y="2524076"/>
              <a:ext cx="119063" cy="81012"/>
            </a:xfrm>
            <a:custGeom>
              <a:avLst/>
              <a:gdLst>
                <a:gd name="connsiteX0" fmla="*/ 0 w 119063"/>
                <a:gd name="connsiteY0" fmla="*/ 71487 h 81012"/>
                <a:gd name="connsiteX1" fmla="*/ 76200 w 119063"/>
                <a:gd name="connsiteY1" fmla="*/ 49 h 81012"/>
                <a:gd name="connsiteX2" fmla="*/ 119063 w 119063"/>
                <a:gd name="connsiteY2" fmla="*/ 81012 h 81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9063" h="81012">
                  <a:moveTo>
                    <a:pt x="0" y="71487"/>
                  </a:moveTo>
                  <a:cubicBezTo>
                    <a:pt x="28178" y="34974"/>
                    <a:pt x="56356" y="-1539"/>
                    <a:pt x="76200" y="49"/>
                  </a:cubicBezTo>
                  <a:cubicBezTo>
                    <a:pt x="96044" y="1636"/>
                    <a:pt x="107553" y="41324"/>
                    <a:pt x="119063" y="81012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cxnSp>
          <p:nvCxnSpPr>
            <p:cNvPr id="119" name="Conector angular 118"/>
            <p:cNvCxnSpPr>
              <a:stCxn id="118" idx="0"/>
            </p:cNvCxnSpPr>
            <p:nvPr/>
          </p:nvCxnSpPr>
          <p:spPr>
            <a:xfrm flipH="1" flipV="1">
              <a:off x="3857047" y="2501916"/>
              <a:ext cx="686378" cy="93647"/>
            </a:xfrm>
            <a:prstGeom prst="bentConnector4">
              <a:avLst>
                <a:gd name="adj1" fmla="val 15265"/>
                <a:gd name="adj2" fmla="val 1714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Forma libre 119"/>
            <p:cNvSpPr/>
            <p:nvPr/>
          </p:nvSpPr>
          <p:spPr>
            <a:xfrm>
              <a:off x="6024332" y="3242624"/>
              <a:ext cx="119063" cy="81012"/>
            </a:xfrm>
            <a:custGeom>
              <a:avLst/>
              <a:gdLst>
                <a:gd name="connsiteX0" fmla="*/ 0 w 119063"/>
                <a:gd name="connsiteY0" fmla="*/ 71487 h 81012"/>
                <a:gd name="connsiteX1" fmla="*/ 76200 w 119063"/>
                <a:gd name="connsiteY1" fmla="*/ 49 h 81012"/>
                <a:gd name="connsiteX2" fmla="*/ 119063 w 119063"/>
                <a:gd name="connsiteY2" fmla="*/ 81012 h 81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9063" h="81012">
                  <a:moveTo>
                    <a:pt x="0" y="71487"/>
                  </a:moveTo>
                  <a:cubicBezTo>
                    <a:pt x="28178" y="34974"/>
                    <a:pt x="56356" y="-1539"/>
                    <a:pt x="76200" y="49"/>
                  </a:cubicBezTo>
                  <a:cubicBezTo>
                    <a:pt x="96044" y="1636"/>
                    <a:pt x="107553" y="41324"/>
                    <a:pt x="119063" y="81012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cxnSp>
          <p:nvCxnSpPr>
            <p:cNvPr id="122" name="Conector angular 121"/>
            <p:cNvCxnSpPr>
              <a:stCxn id="118" idx="2"/>
              <a:endCxn id="120" idx="0"/>
            </p:cNvCxnSpPr>
            <p:nvPr/>
          </p:nvCxnSpPr>
          <p:spPr>
            <a:xfrm>
              <a:off x="4662488" y="2605088"/>
              <a:ext cx="1361844" cy="709023"/>
            </a:xfrm>
            <a:prstGeom prst="bentConnector3">
              <a:avLst>
                <a:gd name="adj1" fmla="val 98601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Conector angular 131"/>
            <p:cNvCxnSpPr>
              <a:stCxn id="120" idx="2"/>
            </p:cNvCxnSpPr>
            <p:nvPr/>
          </p:nvCxnSpPr>
          <p:spPr>
            <a:xfrm>
              <a:off x="6143395" y="3323636"/>
              <a:ext cx="699518" cy="35749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3" name="Text Box 6"/>
          <p:cNvSpPr txBox="1">
            <a:spLocks noChangeArrowheads="1"/>
          </p:cNvSpPr>
          <p:nvPr/>
        </p:nvSpPr>
        <p:spPr bwMode="auto">
          <a:xfrm>
            <a:off x="-1157" y="25457"/>
            <a:ext cx="6765925" cy="24247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noAutofit/>
          </a:bodyPr>
          <a:lstStyle/>
          <a:p>
            <a:pPr>
              <a:spcAft>
                <a:spcPts val="0"/>
              </a:spcAft>
            </a:pPr>
            <a:r>
              <a:rPr lang="es-ES" sz="900" b="1" dirty="0" smtClean="0">
                <a:ea typeface="Times New Roman" panose="02020603050405020304" pitchFamily="18" charset="0"/>
              </a:rPr>
              <a:t>Comisión Coordinadora de Institutos Nacionales de Salud y hospitales de Alta Especialidad</a:t>
            </a:r>
            <a:endParaRPr lang="es-MX" sz="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5" name="73 CuadroTexto"/>
          <p:cNvSpPr txBox="1">
            <a:spLocks noChangeArrowheads="1"/>
          </p:cNvSpPr>
          <p:nvPr/>
        </p:nvSpPr>
        <p:spPr bwMode="auto">
          <a:xfrm>
            <a:off x="-853885" y="6642556"/>
            <a:ext cx="313231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altLang="es-MX" sz="800" b="1" dirty="0" smtClean="0"/>
              <a:t>JULIO 15 </a:t>
            </a:r>
            <a:r>
              <a:rPr lang="es-MX" altLang="es-MX" sz="800" b="1" dirty="0" smtClean="0"/>
              <a:t>2021</a:t>
            </a:r>
            <a:endParaRPr lang="es-MX" altLang="es-MX" sz="800" b="1" dirty="0"/>
          </a:p>
        </p:txBody>
      </p:sp>
      <p:pic>
        <p:nvPicPr>
          <p:cNvPr id="136" name="Imagen 135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02" r="53658" b="23280"/>
          <a:stretch/>
        </p:blipFill>
        <p:spPr>
          <a:xfrm>
            <a:off x="7016301" y="28762"/>
            <a:ext cx="2096739" cy="818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3368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342</TotalTime>
  <Words>429</Words>
  <Application>Microsoft Office PowerPoint</Application>
  <PresentationFormat>Presentación en pantalla (4:3)</PresentationFormat>
  <Paragraphs>65</Paragraphs>
  <Slides>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CCNISHAE</dc:creator>
  <cp:lastModifiedBy>CCINSHAE</cp:lastModifiedBy>
  <cp:revision>248</cp:revision>
  <cp:lastPrinted>2018-11-07T17:23:45Z</cp:lastPrinted>
  <dcterms:created xsi:type="dcterms:W3CDTF">2016-05-30T19:15:49Z</dcterms:created>
  <dcterms:modified xsi:type="dcterms:W3CDTF">2021-07-15T16:56:40Z</dcterms:modified>
</cp:coreProperties>
</file>